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66" r:id="rId4"/>
    <p:sldId id="262" r:id="rId5"/>
    <p:sldId id="260" r:id="rId6"/>
    <p:sldId id="263" r:id="rId7"/>
    <p:sldId id="261" r:id="rId8"/>
    <p:sldId id="264" r:id="rId9"/>
    <p:sldId id="265" r:id="rId10"/>
    <p:sldId id="259" r:id="rId11"/>
    <p:sldId id="257" r:id="rId12"/>
    <p:sldId id="269" r:id="rId13"/>
    <p:sldId id="267" r:id="rId14"/>
    <p:sldId id="272" r:id="rId15"/>
    <p:sldId id="271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95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5"/>
    <p:restoredTop sz="94396"/>
  </p:normalViewPr>
  <p:slideViewPr>
    <p:cSldViewPr snapToGrid="0" snapToObjects="1" showGuides="1">
      <p:cViewPr>
        <p:scale>
          <a:sx n="80" d="100"/>
          <a:sy n="80" d="100"/>
        </p:scale>
        <p:origin x="616" y="160"/>
      </p:cViewPr>
      <p:guideLst>
        <p:guide orient="horz" pos="3095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Pérez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 Juan Pérez</a:t>
            </a:r>
          </a:p>
        </p:txBody>
      </p:sp>
      <p:sp>
        <p:nvSpPr>
          <p:cNvPr id="94" name="“Escribe una cita aquí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“Escribe una cita aquí”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tiff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ACFIM"/>
          <p:cNvSpPr txBox="1"/>
          <p:nvPr/>
        </p:nvSpPr>
        <p:spPr>
          <a:xfrm>
            <a:off x="3692336" y="2383925"/>
            <a:ext cx="5620129" cy="181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1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>
                <a:latin typeface="Bell MT" panose="02020503060305020303" pitchFamily="18" charset="77"/>
              </a:rPr>
              <a:t>PACFIM</a:t>
            </a:r>
          </a:p>
        </p:txBody>
      </p:sp>
      <p:sp>
        <p:nvSpPr>
          <p:cNvPr id="122" name="Hackatón Carvajal 2019…"/>
          <p:cNvSpPr txBox="1"/>
          <p:nvPr/>
        </p:nvSpPr>
        <p:spPr>
          <a:xfrm>
            <a:off x="6495925" y="7515597"/>
            <a:ext cx="6425885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 err="1">
                <a:latin typeface="Bell MT" panose="02020503060305020303" pitchFamily="18" charset="77"/>
              </a:rPr>
              <a:t>Hackatón</a:t>
            </a:r>
            <a:r>
              <a:rPr dirty="0">
                <a:latin typeface="Bell MT" panose="02020503060305020303" pitchFamily="18" charset="77"/>
              </a:rPr>
              <a:t> Carvajal 2019</a:t>
            </a:r>
          </a:p>
          <a:p>
            <a:pPr>
              <a:defRPr sz="32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>
                <a:latin typeface="Bell MT" panose="02020503060305020303" pitchFamily="18" charset="77"/>
              </a:rPr>
              <a:t>Universidad de los Andes</a:t>
            </a:r>
          </a:p>
          <a:p>
            <a:pPr>
              <a:defRPr sz="22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>
                <a:latin typeface="Bell MT" panose="02020503060305020303" pitchFamily="18" charset="77"/>
              </a:rPr>
              <a:t>CONISIS</a:t>
            </a:r>
          </a:p>
          <a:p>
            <a:pPr>
              <a:defRPr sz="2200"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 err="1">
                <a:latin typeface="Bell MT" panose="02020503060305020303" pitchFamily="18" charset="77"/>
              </a:rPr>
              <a:t>Departamento</a:t>
            </a:r>
            <a:r>
              <a:rPr dirty="0">
                <a:latin typeface="Bell MT" panose="02020503060305020303" pitchFamily="18" charset="77"/>
              </a:rPr>
              <a:t> de </a:t>
            </a:r>
            <a:r>
              <a:rPr dirty="0" err="1">
                <a:latin typeface="Bell MT" panose="02020503060305020303" pitchFamily="18" charset="77"/>
              </a:rPr>
              <a:t>Ingeniería</a:t>
            </a:r>
            <a:r>
              <a:rPr dirty="0">
                <a:latin typeface="Bell MT" panose="02020503060305020303" pitchFamily="18" charset="77"/>
              </a:rPr>
              <a:t> de </a:t>
            </a:r>
            <a:r>
              <a:rPr dirty="0" err="1">
                <a:latin typeface="Bell MT" panose="02020503060305020303" pitchFamily="18" charset="77"/>
              </a:rPr>
              <a:t>Sistemas</a:t>
            </a:r>
            <a:r>
              <a:rPr dirty="0">
                <a:latin typeface="Bell MT" panose="02020503060305020303" pitchFamily="18" charset="77"/>
              </a:rPr>
              <a:t> y </a:t>
            </a:r>
            <a:r>
              <a:rPr dirty="0" err="1">
                <a:latin typeface="Bell MT" panose="02020503060305020303" pitchFamily="18" charset="77"/>
              </a:rPr>
              <a:t>Computación</a:t>
            </a:r>
            <a:endParaRPr dirty="0">
              <a:latin typeface="Bell MT" panose="02020503060305020303" pitchFamily="18" charset="77"/>
            </a:endParaRPr>
          </a:p>
        </p:txBody>
      </p:sp>
      <p:sp>
        <p:nvSpPr>
          <p:cNvPr id="123" name="Sacapabe"/>
          <p:cNvSpPr txBox="1"/>
          <p:nvPr/>
        </p:nvSpPr>
        <p:spPr>
          <a:xfrm>
            <a:off x="5486300" y="6166759"/>
            <a:ext cx="203220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Sacapabe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" name="Línea"/>
          <p:cNvSpPr/>
          <p:nvPr/>
        </p:nvSpPr>
        <p:spPr>
          <a:xfrm>
            <a:off x="2600527" y="4300797"/>
            <a:ext cx="7803746" cy="1"/>
          </a:xfrm>
          <a:prstGeom prst="line">
            <a:avLst/>
          </a:prstGeom>
          <a:ln w="2667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Programa de Ahorro Cooperativo en Fondos de Inversión Mixtos"/>
          <p:cNvSpPr txBox="1"/>
          <p:nvPr/>
        </p:nvSpPr>
        <p:spPr>
          <a:xfrm>
            <a:off x="2677495" y="4572471"/>
            <a:ext cx="764981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 err="1">
                <a:latin typeface="Bell MT" panose="02020503060305020303" pitchFamily="18" charset="77"/>
              </a:rPr>
              <a:t>Programa</a:t>
            </a:r>
            <a:r>
              <a:rPr dirty="0">
                <a:latin typeface="Bell MT" panose="02020503060305020303" pitchFamily="18" charset="77"/>
              </a:rPr>
              <a:t> de </a:t>
            </a:r>
            <a:r>
              <a:rPr dirty="0" err="1">
                <a:latin typeface="Bell MT" panose="02020503060305020303" pitchFamily="18" charset="77"/>
              </a:rPr>
              <a:t>Ahorro</a:t>
            </a:r>
            <a:r>
              <a:rPr dirty="0">
                <a:latin typeface="Bell MT" panose="02020503060305020303" pitchFamily="18" charset="77"/>
              </a:rPr>
              <a:t> </a:t>
            </a:r>
            <a:r>
              <a:rPr dirty="0" err="1">
                <a:latin typeface="Bell MT" panose="02020503060305020303" pitchFamily="18" charset="77"/>
              </a:rPr>
              <a:t>Cooperativo</a:t>
            </a:r>
            <a:r>
              <a:rPr dirty="0">
                <a:latin typeface="Bell MT" panose="02020503060305020303" pitchFamily="18" charset="77"/>
              </a:rPr>
              <a:t> </a:t>
            </a:r>
            <a:r>
              <a:rPr dirty="0" err="1">
                <a:latin typeface="Bell MT" panose="02020503060305020303" pitchFamily="18" charset="77"/>
              </a:rPr>
              <a:t>en</a:t>
            </a:r>
            <a:r>
              <a:rPr dirty="0">
                <a:latin typeface="Bell MT" panose="02020503060305020303" pitchFamily="18" charset="77"/>
              </a:rPr>
              <a:t> </a:t>
            </a:r>
            <a:r>
              <a:rPr dirty="0" err="1">
                <a:latin typeface="Bell MT" panose="02020503060305020303" pitchFamily="18" charset="77"/>
              </a:rPr>
              <a:t>Fondos</a:t>
            </a:r>
            <a:r>
              <a:rPr dirty="0">
                <a:latin typeface="Bell MT" panose="02020503060305020303" pitchFamily="18" charset="77"/>
              </a:rPr>
              <a:t> de </a:t>
            </a:r>
            <a:r>
              <a:rPr dirty="0" err="1">
                <a:latin typeface="Bell MT" panose="02020503060305020303" pitchFamily="18" charset="77"/>
              </a:rPr>
              <a:t>Inversión</a:t>
            </a:r>
            <a:r>
              <a:rPr dirty="0">
                <a:latin typeface="Bell MT" panose="02020503060305020303" pitchFamily="18" charset="77"/>
              </a:rPr>
              <a:t> </a:t>
            </a:r>
            <a:r>
              <a:rPr dirty="0" err="1">
                <a:latin typeface="Bell MT" panose="02020503060305020303" pitchFamily="18" charset="77"/>
              </a:rPr>
              <a:t>Mixtos</a:t>
            </a:r>
            <a:endParaRPr dirty="0">
              <a:latin typeface="Bell MT" panose="02020503060305020303" pitchFamily="18" charset="77"/>
            </a:endParaRPr>
          </a:p>
        </p:txBody>
      </p:sp>
      <p:sp>
        <p:nvSpPr>
          <p:cNvPr id="126" name="Línea"/>
          <p:cNvSpPr/>
          <p:nvPr/>
        </p:nvSpPr>
        <p:spPr>
          <a:xfrm>
            <a:off x="2594061" y="4300797"/>
            <a:ext cx="7816679" cy="1"/>
          </a:xfrm>
          <a:prstGeom prst="line">
            <a:avLst/>
          </a:prstGeom>
          <a:ln w="889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7" name="Línea"/>
          <p:cNvSpPr/>
          <p:nvPr/>
        </p:nvSpPr>
        <p:spPr>
          <a:xfrm>
            <a:off x="2600527" y="2188903"/>
            <a:ext cx="7803746" cy="1"/>
          </a:xfrm>
          <a:prstGeom prst="line">
            <a:avLst/>
          </a:prstGeom>
          <a:ln w="2667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" name="Línea"/>
          <p:cNvSpPr/>
          <p:nvPr/>
        </p:nvSpPr>
        <p:spPr>
          <a:xfrm>
            <a:off x="2594060" y="2188903"/>
            <a:ext cx="7816680" cy="1"/>
          </a:xfrm>
          <a:prstGeom prst="line">
            <a:avLst/>
          </a:prstGeom>
          <a:ln w="889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639C2E-AC4C-FB4D-BA69-BF252B9B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5" y="7359650"/>
            <a:ext cx="4445000" cy="222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7447F-6B7B-6D41-809D-412F746B7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0E1784-9F07-8C4D-8C23-7C7D2317B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7BDB2C-520D-834C-90CC-A12BE3AA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88992">
            <a:off x="4675318" y="565024"/>
            <a:ext cx="5220553" cy="41832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83BFBA-1E71-6A4C-99E8-C7F885EB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64345">
            <a:off x="502764" y="5406831"/>
            <a:ext cx="7266412" cy="41832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E2214D6-C976-4E40-A0DE-A7DA984E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430" y="2751418"/>
            <a:ext cx="2692451" cy="19701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AB1B0C8-D8EB-5449-9815-A868238D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656053">
            <a:off x="7333257" y="5696075"/>
            <a:ext cx="3382822" cy="2475351"/>
          </a:xfrm>
          <a:prstGeom prst="rect">
            <a:avLst/>
          </a:prstGeom>
        </p:spPr>
      </p:pic>
      <p:sp>
        <p:nvSpPr>
          <p:cNvPr id="150" name="Línea"/>
          <p:cNvSpPr/>
          <p:nvPr/>
        </p:nvSpPr>
        <p:spPr>
          <a:xfrm>
            <a:off x="735063" y="5153891"/>
            <a:ext cx="11872198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1" name="Línea"/>
          <p:cNvSpPr/>
          <p:nvPr/>
        </p:nvSpPr>
        <p:spPr>
          <a:xfrm flipH="1" flipV="1">
            <a:off x="1120131" y="2792302"/>
            <a:ext cx="11302" cy="1712808"/>
          </a:xfrm>
          <a:prstGeom prst="line">
            <a:avLst/>
          </a:prstGeom>
          <a:ln w="114300">
            <a:solidFill>
              <a:schemeClr val="accent1">
                <a:lumMod val="50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Inversión cooperativa"/>
          <p:cNvSpPr txBox="1"/>
          <p:nvPr/>
        </p:nvSpPr>
        <p:spPr>
          <a:xfrm>
            <a:off x="173082" y="2073182"/>
            <a:ext cx="290464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Inversión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cooperativa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</a:t>
            </a:r>
          </a:p>
        </p:txBody>
      </p:sp>
      <p:sp>
        <p:nvSpPr>
          <p:cNvPr id="154" name="Línea"/>
          <p:cNvSpPr/>
          <p:nvPr/>
        </p:nvSpPr>
        <p:spPr>
          <a:xfrm flipH="1">
            <a:off x="2215293" y="1011939"/>
            <a:ext cx="814046" cy="814046"/>
          </a:xfrm>
          <a:prstGeom prst="line">
            <a:avLst/>
          </a:prstGeom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5" name="85% de lo invertido va a operación/inversiones bancaria tradicional. Rentando un interés fijo."/>
          <p:cNvSpPr txBox="1"/>
          <p:nvPr/>
        </p:nvSpPr>
        <p:spPr>
          <a:xfrm>
            <a:off x="3210914" y="430931"/>
            <a:ext cx="253674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000"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Bell MT" panose="02020503060305020303" pitchFamily="18" charset="77"/>
              </a:rPr>
              <a:t>85%</a:t>
            </a:r>
            <a:r>
              <a:rPr dirty="0">
                <a:latin typeface="Bell MT" panose="02020503060305020303" pitchFamily="18" charset="77"/>
              </a:rPr>
              <a:t> 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de lo </a:t>
            </a:r>
            <a:r>
              <a:rPr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invertido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va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a </a:t>
            </a:r>
            <a:r>
              <a:rPr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operación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/</a:t>
            </a:r>
            <a:r>
              <a:rPr lang="es-ES"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inversiones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bancaria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tradicional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. </a:t>
            </a:r>
            <a:r>
              <a:rPr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Rentando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un </a:t>
            </a:r>
            <a:r>
              <a:rPr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interés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fijo</a:t>
            </a:r>
            <a:r>
              <a:rPr b="0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.</a:t>
            </a:r>
          </a:p>
        </p:txBody>
      </p:sp>
      <p:sp>
        <p:nvSpPr>
          <p:cNvPr id="156" name="Asesoramiento y reinversión del 15%."/>
          <p:cNvSpPr txBox="1"/>
          <p:nvPr/>
        </p:nvSpPr>
        <p:spPr>
          <a:xfrm>
            <a:off x="3210914" y="3391657"/>
            <a:ext cx="231368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000"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 err="1">
                <a:solidFill>
                  <a:schemeClr val="tx1"/>
                </a:solidFill>
                <a:latin typeface="Bell MT" panose="02020503060305020303" pitchFamily="18" charset="77"/>
              </a:rPr>
              <a:t>Asesoramiento</a:t>
            </a:r>
            <a:r>
              <a:rPr dirty="0">
                <a:solidFill>
                  <a:schemeClr val="tx1"/>
                </a:solidFill>
                <a:latin typeface="Bell MT" panose="02020503060305020303" pitchFamily="18" charset="77"/>
              </a:rPr>
              <a:t> y </a:t>
            </a:r>
            <a:r>
              <a:rPr dirty="0" err="1">
                <a:solidFill>
                  <a:schemeClr val="tx1"/>
                </a:solidFill>
                <a:latin typeface="Bell MT" panose="02020503060305020303" pitchFamily="18" charset="77"/>
              </a:rPr>
              <a:t>reinversión</a:t>
            </a:r>
            <a:r>
              <a:rPr dirty="0">
                <a:solidFill>
                  <a:schemeClr val="tx1"/>
                </a:solidFill>
                <a:latin typeface="Bell MT" panose="02020503060305020303" pitchFamily="18" charset="77"/>
              </a:rPr>
              <a:t> del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Bell MT" panose="02020503060305020303" pitchFamily="18" charset="77"/>
              </a:rPr>
              <a:t>15%.</a:t>
            </a:r>
          </a:p>
        </p:txBody>
      </p:sp>
      <p:sp>
        <p:nvSpPr>
          <p:cNvPr id="160" name="Cosecha"/>
          <p:cNvSpPr txBox="1"/>
          <p:nvPr/>
        </p:nvSpPr>
        <p:spPr>
          <a:xfrm>
            <a:off x="6787474" y="4517821"/>
            <a:ext cx="36339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800" dirty="0" err="1">
                <a:solidFill>
                  <a:schemeClr val="tx1"/>
                </a:solidFill>
                <a:latin typeface="Bell MT" panose="02020503060305020303" pitchFamily="18" charset="77"/>
              </a:rPr>
              <a:t>Cosecha</a:t>
            </a:r>
            <a:endParaRPr dirty="0">
              <a:solidFill>
                <a:schemeClr val="tx1"/>
              </a:solidFill>
              <a:latin typeface="Bell MT" panose="02020503060305020303" pitchFamily="18" charset="77"/>
            </a:endParaRPr>
          </a:p>
        </p:txBody>
      </p:sp>
      <p:sp>
        <p:nvSpPr>
          <p:cNvPr id="161" name="Tiempo"/>
          <p:cNvSpPr txBox="1"/>
          <p:nvPr/>
        </p:nvSpPr>
        <p:spPr>
          <a:xfrm>
            <a:off x="11308698" y="5159919"/>
            <a:ext cx="3633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Tiempo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2" name="Inversión cooperativa"/>
          <p:cNvSpPr txBox="1"/>
          <p:nvPr/>
        </p:nvSpPr>
        <p:spPr>
          <a:xfrm>
            <a:off x="-53233" y="8960864"/>
            <a:ext cx="82330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Bell MT" panose="02020503060305020303" pitchFamily="18" charset="77"/>
              </a:rPr>
              <a:t>INVERSIÓN COOPERATIVA </a:t>
            </a:r>
          </a:p>
        </p:txBody>
      </p:sp>
      <p:sp>
        <p:nvSpPr>
          <p:cNvPr id="163" name="Círculo"/>
          <p:cNvSpPr/>
          <p:nvPr/>
        </p:nvSpPr>
        <p:spPr>
          <a:xfrm>
            <a:off x="8414485" y="4955770"/>
            <a:ext cx="469901" cy="469901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164" name="Círculo"/>
          <p:cNvSpPr/>
          <p:nvPr/>
        </p:nvSpPr>
        <p:spPr>
          <a:xfrm>
            <a:off x="1112679" y="4955770"/>
            <a:ext cx="469901" cy="469901"/>
          </a:xfrm>
          <a:prstGeom prst="ellipse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165" name="El 85% renta:…"/>
          <p:cNvSpPr txBox="1"/>
          <p:nvPr/>
        </p:nvSpPr>
        <p:spPr>
          <a:xfrm>
            <a:off x="8325173" y="1936597"/>
            <a:ext cx="249891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El</a:t>
            </a:r>
            <a:r>
              <a:rPr dirty="0">
                <a:solidFill>
                  <a:schemeClr val="tx1"/>
                </a:solidFill>
                <a:latin typeface="Bell MT" panose="02020503060305020303" pitchFamily="18" charset="77"/>
              </a:rPr>
              <a:t> 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Bell MT" panose="02020503060305020303" pitchFamily="18" charset="77"/>
              </a:rPr>
              <a:t>85%</a:t>
            </a:r>
            <a:r>
              <a:rPr dirty="0">
                <a:latin typeface="Bell MT" panose="02020503060305020303" pitchFamily="18" charset="77"/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renta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:</a:t>
            </a:r>
          </a:p>
          <a:p>
            <a:pPr>
              <a:defRPr sz="2000"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b="1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Bell MT" panose="02020503060305020303" pitchFamily="18" charset="77"/>
              </a:rPr>
              <a:t>85%</a:t>
            </a:r>
            <a:r>
              <a:rPr dirty="0">
                <a:latin typeface="Bell MT" panose="02020503060305020303" pitchFamily="18" charset="77"/>
              </a:rPr>
              <a:t> 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+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interés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Bell MT" panose="02020503060305020303" pitchFamily="18" charset="77"/>
            </a:endParaRPr>
          </a:p>
        </p:txBody>
      </p:sp>
      <p:sp>
        <p:nvSpPr>
          <p:cNvPr id="171" name="Reinvertir en el fondo después del periodo"/>
          <p:cNvSpPr txBox="1"/>
          <p:nvPr/>
        </p:nvSpPr>
        <p:spPr>
          <a:xfrm>
            <a:off x="7357758" y="8498769"/>
            <a:ext cx="25833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algn="ctr"/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Reinvertir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en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el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fondo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después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de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77"/>
              </a:rPr>
              <a:t> la cosecha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Bell MT" panose="02020503060305020303" pitchFamily="18" charset="77"/>
            </a:endParaRPr>
          </a:p>
        </p:txBody>
      </p:sp>
      <p:sp>
        <p:nvSpPr>
          <p:cNvPr id="172" name="Salida: Se llevan el 85%+i , y el 15% ya se lo consumieron."/>
          <p:cNvSpPr txBox="1"/>
          <p:nvPr/>
        </p:nvSpPr>
        <p:spPr>
          <a:xfrm>
            <a:off x="10291531" y="8346368"/>
            <a:ext cx="249340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000"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>
                <a:latin typeface="Bell MT" panose="02020503060305020303" pitchFamily="18" charset="77"/>
              </a:rPr>
              <a:t>Salida: Se </a:t>
            </a:r>
            <a:r>
              <a:rPr dirty="0" err="1">
                <a:latin typeface="Bell MT" panose="02020503060305020303" pitchFamily="18" charset="77"/>
              </a:rPr>
              <a:t>llevan</a:t>
            </a:r>
            <a:r>
              <a:rPr dirty="0">
                <a:latin typeface="Bell MT" panose="02020503060305020303" pitchFamily="18" charset="77"/>
              </a:rPr>
              <a:t> el </a:t>
            </a:r>
            <a:r>
              <a:rPr lang="en-US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Bell MT" panose="02020503060305020303" pitchFamily="18" charset="77"/>
              </a:rPr>
              <a:t>85% + </a:t>
            </a:r>
            <a:r>
              <a:rPr lang="en-US" dirty="0" err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Bell MT" panose="02020503060305020303" pitchFamily="18" charset="77"/>
              </a:rPr>
              <a:t>i</a:t>
            </a:r>
            <a:r>
              <a:rPr dirty="0">
                <a:latin typeface="Bell MT" panose="02020503060305020303" pitchFamily="18" charset="77"/>
              </a:rPr>
              <a:t> , y el </a:t>
            </a:r>
            <a:r>
              <a:rPr b="1" dirty="0">
                <a:solidFill>
                  <a:srgbClr val="00B0F0"/>
                </a:solidFill>
                <a:latin typeface="Bell MT" panose="02020503060305020303" pitchFamily="18" charset="77"/>
              </a:rPr>
              <a:t>15%</a:t>
            </a:r>
            <a:r>
              <a:rPr dirty="0">
                <a:latin typeface="Bell MT" panose="02020503060305020303" pitchFamily="18" charset="77"/>
              </a:rPr>
              <a:t> </a:t>
            </a:r>
            <a:r>
              <a:rPr dirty="0" err="1">
                <a:latin typeface="Bell MT" panose="02020503060305020303" pitchFamily="18" charset="77"/>
              </a:rPr>
              <a:t>ya</a:t>
            </a:r>
            <a:r>
              <a:rPr dirty="0">
                <a:latin typeface="Bell MT" panose="02020503060305020303" pitchFamily="18" charset="77"/>
              </a:rPr>
              <a:t> se lo </a:t>
            </a:r>
            <a:r>
              <a:rPr dirty="0" err="1">
                <a:latin typeface="Bell MT" panose="02020503060305020303" pitchFamily="18" charset="77"/>
              </a:rPr>
              <a:t>consumieron</a:t>
            </a:r>
            <a:r>
              <a:rPr dirty="0">
                <a:latin typeface="Bell MT" panose="02020503060305020303" pitchFamily="18" charset="77"/>
              </a:rPr>
              <a:t>.</a:t>
            </a:r>
          </a:p>
        </p:txBody>
      </p:sp>
      <p:sp>
        <p:nvSpPr>
          <p:cNvPr id="35" name="Inversión cooperativa">
            <a:extLst>
              <a:ext uri="{FF2B5EF4-FFF2-40B4-BE49-F238E27FC236}">
                <a16:creationId xmlns:a16="http://schemas.microsoft.com/office/drawing/2014/main" id="{28144D93-B694-684F-8016-ABFB312306BD}"/>
              </a:ext>
            </a:extLst>
          </p:cNvPr>
          <p:cNvSpPr txBox="1"/>
          <p:nvPr/>
        </p:nvSpPr>
        <p:spPr>
          <a:xfrm>
            <a:off x="507955" y="5323585"/>
            <a:ext cx="21143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Fondo PACFIM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F48CE5C-2936-914E-BC4B-CAFE6CA1D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73" y="6131592"/>
            <a:ext cx="1239238" cy="123923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82DA66A-969D-D340-94DA-B02858F82BF8}"/>
              </a:ext>
            </a:extLst>
          </p:cNvPr>
          <p:cNvSpPr txBox="1"/>
          <p:nvPr/>
        </p:nvSpPr>
        <p:spPr>
          <a:xfrm>
            <a:off x="6125917" y="5917837"/>
            <a:ext cx="51062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1A130A5-46EC-F041-859B-6C460088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88992">
            <a:off x="7968253" y="4591465"/>
            <a:ext cx="4304306" cy="4183247"/>
          </a:xfrm>
          <a:prstGeom prst="rect">
            <a:avLst/>
          </a:prstGeom>
        </p:spPr>
      </p:pic>
      <p:sp>
        <p:nvSpPr>
          <p:cNvPr id="45" name="Línea">
            <a:extLst>
              <a:ext uri="{FF2B5EF4-FFF2-40B4-BE49-F238E27FC236}">
                <a16:creationId xmlns:a16="http://schemas.microsoft.com/office/drawing/2014/main" id="{B4B24B3A-A701-1249-8D53-44B803268767}"/>
              </a:ext>
            </a:extLst>
          </p:cNvPr>
          <p:cNvSpPr/>
          <p:nvPr/>
        </p:nvSpPr>
        <p:spPr>
          <a:xfrm flipV="1">
            <a:off x="2196573" y="978228"/>
            <a:ext cx="832766" cy="847757"/>
          </a:xfrm>
          <a:prstGeom prst="line">
            <a:avLst/>
          </a:prstGeom>
          <a:ln w="114300">
            <a:solidFill>
              <a:schemeClr val="accent1">
                <a:lumMod val="50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29A18F-6ACE-F946-BEBF-EE263ECB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931F47-576C-3C47-AABF-F6C0EE68C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645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11">
            <a:extLst>
              <a:ext uri="{FF2B5EF4-FFF2-40B4-BE49-F238E27FC236}">
                <a16:creationId xmlns:a16="http://schemas.microsoft.com/office/drawing/2014/main" id="{5517616D-DA6A-C248-BD45-A61B64523D1D}"/>
              </a:ext>
            </a:extLst>
          </p:cNvPr>
          <p:cNvSpPr txBox="1"/>
          <p:nvPr/>
        </p:nvSpPr>
        <p:spPr>
          <a:xfrm>
            <a:off x="1028191" y="2403024"/>
            <a:ext cx="5975497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Ahorros en PACFIM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PACFIM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Fondos colectivos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PACFIM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Asesoramiento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ADD4856-7512-DB41-9350-C2664AAE4C9C}"/>
              </a:ext>
            </a:extLst>
          </p:cNvPr>
          <p:cNvSpPr txBox="1"/>
          <p:nvPr/>
        </p:nvSpPr>
        <p:spPr>
          <a:xfrm>
            <a:off x="6726850" y="2386709"/>
            <a:ext cx="5975497" cy="638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Bancarización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Más clientes activos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Sentido de comunidad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Banco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Comunidad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Optimización de métodos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de producción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83AC108-DA25-5A43-AB24-2756A6214D79}"/>
              </a:ext>
            </a:extLst>
          </p:cNvPr>
          <p:cNvSpPr txBox="1"/>
          <p:nvPr/>
        </p:nvSpPr>
        <p:spPr>
          <a:xfrm>
            <a:off x="5671438" y="6101133"/>
            <a:ext cx="24608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Confianza 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36861AC-70C6-2B41-8AA9-07265CB2592A}"/>
              </a:ext>
            </a:extLst>
          </p:cNvPr>
          <p:cNvSpPr txBox="1"/>
          <p:nvPr/>
        </p:nvSpPr>
        <p:spPr>
          <a:xfrm>
            <a:off x="268561" y="7637838"/>
            <a:ext cx="246084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Machine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 </a:t>
            </a:r>
            <a:r>
              <a:rPr lang="es-ES_tradnl" b="0" dirty="0" err="1">
                <a:latin typeface="Bell MT" panose="02020503060305020303" pitchFamily="18" charset="77"/>
              </a:rPr>
              <a:t>Learning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DA6B87-00AC-2349-B8FE-C65878FCC447}"/>
              </a:ext>
            </a:extLst>
          </p:cNvPr>
          <p:cNvCxnSpPr/>
          <p:nvPr/>
        </p:nvCxnSpPr>
        <p:spPr>
          <a:xfrm>
            <a:off x="5716795" y="2664509"/>
            <a:ext cx="2460846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4F4014-B69B-E04C-B802-00825EFED093}"/>
              </a:ext>
            </a:extLst>
          </p:cNvPr>
          <p:cNvCxnSpPr/>
          <p:nvPr/>
        </p:nvCxnSpPr>
        <p:spPr>
          <a:xfrm>
            <a:off x="5182588" y="3780294"/>
            <a:ext cx="2460846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41499D-0B56-884C-B773-8E216DBAA7DC}"/>
              </a:ext>
            </a:extLst>
          </p:cNvPr>
          <p:cNvCxnSpPr/>
          <p:nvPr/>
        </p:nvCxnSpPr>
        <p:spPr>
          <a:xfrm>
            <a:off x="5496427" y="4863423"/>
            <a:ext cx="2460846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064F52-4C2C-C941-8B38-3FFDC9A894EF}"/>
              </a:ext>
            </a:extLst>
          </p:cNvPr>
          <p:cNvCxnSpPr>
            <a:cxnSpLocks/>
          </p:cNvCxnSpPr>
          <p:nvPr/>
        </p:nvCxnSpPr>
        <p:spPr>
          <a:xfrm>
            <a:off x="5322759" y="8227107"/>
            <a:ext cx="2460846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12E0C8-66F3-0F4E-99AA-60C149679528}"/>
              </a:ext>
            </a:extLst>
          </p:cNvPr>
          <p:cNvCxnSpPr/>
          <p:nvPr/>
        </p:nvCxnSpPr>
        <p:spPr>
          <a:xfrm>
            <a:off x="4714000" y="6337095"/>
            <a:ext cx="1437721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59FA0D-D2C9-8B4C-BA9B-6ECA9B07C5CF}"/>
              </a:ext>
            </a:extLst>
          </p:cNvPr>
          <p:cNvCxnSpPr/>
          <p:nvPr/>
        </p:nvCxnSpPr>
        <p:spPr>
          <a:xfrm flipV="1">
            <a:off x="8132284" y="5957438"/>
            <a:ext cx="925922" cy="379657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4BC7F5-3CEB-F845-8CD0-17BF05E31AB0}"/>
              </a:ext>
            </a:extLst>
          </p:cNvPr>
          <p:cNvCxnSpPr>
            <a:stCxn id="21" idx="3"/>
          </p:cNvCxnSpPr>
          <p:nvPr/>
        </p:nvCxnSpPr>
        <p:spPr>
          <a:xfrm>
            <a:off x="8132284" y="6337095"/>
            <a:ext cx="693474" cy="71980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0F45E3F-1039-2346-9AB6-71AC1FF3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0" y="244024"/>
            <a:ext cx="11099800" cy="2159000"/>
          </a:xfrm>
        </p:spPr>
        <p:txBody>
          <a:bodyPr>
            <a:noAutofit/>
          </a:bodyPr>
          <a:lstStyle/>
          <a:p>
            <a:r>
              <a:rPr lang="es-ES_tradnl" sz="4800" dirty="0">
                <a:latin typeface="Bell MT" panose="02020503060305020303" pitchFamily="18" charset="77"/>
              </a:rPr>
              <a:t>¿POR QUÉ PACFIM ES LA MEJOR SOLUCIÓN?</a:t>
            </a:r>
          </a:p>
        </p:txBody>
      </p:sp>
      <p:sp>
        <p:nvSpPr>
          <p:cNvPr id="4" name="Flecha curvada hacia abajo 3">
            <a:extLst>
              <a:ext uri="{FF2B5EF4-FFF2-40B4-BE49-F238E27FC236}">
                <a16:creationId xmlns:a16="http://schemas.microsoft.com/office/drawing/2014/main" id="{71A8E4B6-AEB1-CE42-83BC-432EA8B49B10}"/>
              </a:ext>
            </a:extLst>
          </p:cNvPr>
          <p:cNvSpPr/>
          <p:nvPr/>
        </p:nvSpPr>
        <p:spPr>
          <a:xfrm rot="664171">
            <a:off x="1668991" y="6945767"/>
            <a:ext cx="2107770" cy="896370"/>
          </a:xfrm>
          <a:prstGeom prst="curved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Flecha curvada hacia abajo 17">
            <a:extLst>
              <a:ext uri="{FF2B5EF4-FFF2-40B4-BE49-F238E27FC236}">
                <a16:creationId xmlns:a16="http://schemas.microsoft.com/office/drawing/2014/main" id="{6789185F-1F55-2047-A8F8-5E7861E816E9}"/>
              </a:ext>
            </a:extLst>
          </p:cNvPr>
          <p:cNvSpPr/>
          <p:nvPr/>
        </p:nvSpPr>
        <p:spPr>
          <a:xfrm rot="10800000">
            <a:off x="1596083" y="8414926"/>
            <a:ext cx="2107770" cy="896370"/>
          </a:xfrm>
          <a:prstGeom prst="curved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214DDB-B9DC-6F42-A7A5-8BB08891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BA4BCB-F760-D84B-B220-3689B6EE1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092F50-E157-7E41-ABA6-C85D8273F6B9}"/>
              </a:ext>
            </a:extLst>
          </p:cNvPr>
          <p:cNvCxnSpPr>
            <a:cxnSpLocks/>
          </p:cNvCxnSpPr>
          <p:nvPr/>
        </p:nvCxnSpPr>
        <p:spPr>
          <a:xfrm>
            <a:off x="1176950" y="1755769"/>
            <a:ext cx="3106292" cy="0"/>
          </a:xfrm>
          <a:prstGeom prst="line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9A5657-7E2D-304F-92D3-C12A3C39898B}"/>
              </a:ext>
            </a:extLst>
          </p:cNvPr>
          <p:cNvCxnSpPr>
            <a:cxnSpLocks/>
          </p:cNvCxnSpPr>
          <p:nvPr/>
        </p:nvCxnSpPr>
        <p:spPr>
          <a:xfrm>
            <a:off x="8825758" y="1755769"/>
            <a:ext cx="3109568" cy="0"/>
          </a:xfrm>
          <a:prstGeom prst="line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559428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6CC24C6-F1AA-FB48-A723-98B58501DF39}"/>
              </a:ext>
            </a:extLst>
          </p:cNvPr>
          <p:cNvSpPr txBox="1">
            <a:spLocks/>
          </p:cNvSpPr>
          <p:nvPr/>
        </p:nvSpPr>
        <p:spPr>
          <a:xfrm>
            <a:off x="1104900" y="229938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75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_tradnl" sz="4800" dirty="0">
                <a:latin typeface="Bell MT" panose="02020503060305020303" pitchFamily="18" charset="77"/>
              </a:rPr>
              <a:t>¿POR QUÉ PACFIM ES LA MEJOR SOLUCIÓN?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5BDC53-DD79-1A42-A244-B2A3F570D5CE}"/>
              </a:ext>
            </a:extLst>
          </p:cNvPr>
          <p:cNvSpPr txBox="1"/>
          <p:nvPr/>
        </p:nvSpPr>
        <p:spPr>
          <a:xfrm>
            <a:off x="1969146" y="4802670"/>
            <a:ext cx="9810427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PACFIM</a:t>
            </a:r>
            <a:r>
              <a:rPr lang="es-ES_tradnl" b="0" dirty="0">
                <a:latin typeface="Bell MT" panose="02020503060305020303" pitchFamily="18" charset="77"/>
              </a:rPr>
              <a:t>		Mejoramiento Cooperativas		Mayor competitividad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	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											Generación de valor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_tradnl" b="0" dirty="0">
              <a:latin typeface="Bell MT" panose="02020503060305020303" pitchFamily="18" charset="77"/>
            </a:endParaRPr>
          </a:p>
        </p:txBody>
      </p:sp>
      <p:cxnSp>
        <p:nvCxnSpPr>
          <p:cNvPr id="7" name="Straight Arrow Connector 9">
            <a:extLst>
              <a:ext uri="{FF2B5EF4-FFF2-40B4-BE49-F238E27FC236}">
                <a16:creationId xmlns:a16="http://schemas.microsoft.com/office/drawing/2014/main" id="{9B1F8FB3-71AC-7A49-9C22-D5FF796FE1FF}"/>
              </a:ext>
            </a:extLst>
          </p:cNvPr>
          <p:cNvCxnSpPr>
            <a:cxnSpLocks/>
          </p:cNvCxnSpPr>
          <p:nvPr/>
        </p:nvCxnSpPr>
        <p:spPr>
          <a:xfrm>
            <a:off x="3314558" y="5071640"/>
            <a:ext cx="916479" cy="0"/>
          </a:xfrm>
          <a:prstGeom prst="straightConnector1">
            <a:avLst/>
          </a:prstGeom>
          <a:noFill/>
          <a:ln w="508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DEB2A8-FA4B-1849-B08A-B3D718F4AE49}"/>
              </a:ext>
            </a:extLst>
          </p:cNvPr>
          <p:cNvCxnSpPr>
            <a:cxnSpLocks/>
          </p:cNvCxnSpPr>
          <p:nvPr/>
        </p:nvCxnSpPr>
        <p:spPr>
          <a:xfrm>
            <a:off x="7868477" y="5071640"/>
            <a:ext cx="516106" cy="0"/>
          </a:xfrm>
          <a:prstGeom prst="straightConnector1">
            <a:avLst/>
          </a:prstGeom>
          <a:noFill/>
          <a:ln w="508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E970731-BD2F-184B-B917-94E9E5228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CD4C8E-6597-4B4E-9955-BDF5BCB3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F4C2CF-0C47-4D4D-865D-BA33C66E4DF3}"/>
              </a:ext>
            </a:extLst>
          </p:cNvPr>
          <p:cNvCxnSpPr>
            <a:cxnSpLocks/>
          </p:cNvCxnSpPr>
          <p:nvPr/>
        </p:nvCxnSpPr>
        <p:spPr>
          <a:xfrm>
            <a:off x="1298092" y="1707642"/>
            <a:ext cx="2932945" cy="0"/>
          </a:xfrm>
          <a:prstGeom prst="line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9F35DC-BCB8-7042-BFC7-917034C27A40}"/>
              </a:ext>
            </a:extLst>
          </p:cNvPr>
          <p:cNvCxnSpPr>
            <a:cxnSpLocks/>
          </p:cNvCxnSpPr>
          <p:nvPr/>
        </p:nvCxnSpPr>
        <p:spPr>
          <a:xfrm>
            <a:off x="8910773" y="1707642"/>
            <a:ext cx="2575374" cy="0"/>
          </a:xfrm>
          <a:prstGeom prst="line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A94AC4E2-851E-4B49-93CC-7759420840FD}"/>
              </a:ext>
            </a:extLst>
          </p:cNvPr>
          <p:cNvCxnSpPr>
            <a:cxnSpLocks/>
          </p:cNvCxnSpPr>
          <p:nvPr/>
        </p:nvCxnSpPr>
        <p:spPr>
          <a:xfrm>
            <a:off x="9852436" y="5390374"/>
            <a:ext cx="0" cy="778042"/>
          </a:xfrm>
          <a:prstGeom prst="straightConnector1">
            <a:avLst/>
          </a:prstGeom>
          <a:noFill/>
          <a:ln w="508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524078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nfraestructura PACFIM"/>
          <p:cNvSpPr txBox="1"/>
          <p:nvPr/>
        </p:nvSpPr>
        <p:spPr>
          <a:xfrm>
            <a:off x="2301486" y="513218"/>
            <a:ext cx="84317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INFRAESTRUCTURA PACFIM</a:t>
            </a:r>
          </a:p>
        </p:txBody>
      </p:sp>
      <p:sp>
        <p:nvSpPr>
          <p:cNvPr id="190" name="Monedas"/>
          <p:cNvSpPr/>
          <p:nvPr/>
        </p:nvSpPr>
        <p:spPr>
          <a:xfrm>
            <a:off x="6014419" y="5179913"/>
            <a:ext cx="1268094" cy="127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C35B5AF-60AB-F34E-B361-230FD9BE9804}"/>
              </a:ext>
            </a:extLst>
          </p:cNvPr>
          <p:cNvGrpSpPr/>
          <p:nvPr/>
        </p:nvGrpSpPr>
        <p:grpSpPr>
          <a:xfrm>
            <a:off x="1745023" y="5279413"/>
            <a:ext cx="1389802" cy="1121545"/>
            <a:chOff x="502182" y="3755255"/>
            <a:chExt cx="1389802" cy="1121545"/>
          </a:xfrm>
        </p:grpSpPr>
        <p:sp>
          <p:nvSpPr>
            <p:cNvPr id="196" name="Computadora"/>
            <p:cNvSpPr/>
            <p:nvPr/>
          </p:nvSpPr>
          <p:spPr>
            <a:xfrm>
              <a:off x="502182" y="3755255"/>
              <a:ext cx="1389802" cy="112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7" name="Cerebro"/>
            <p:cNvSpPr/>
            <p:nvPr/>
          </p:nvSpPr>
          <p:spPr>
            <a:xfrm>
              <a:off x="862465" y="3890333"/>
              <a:ext cx="669235" cy="513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21427" extrusionOk="0">
                  <a:moveTo>
                    <a:pt x="7654" y="1"/>
                  </a:moveTo>
                  <a:cubicBezTo>
                    <a:pt x="6294" y="20"/>
                    <a:pt x="4753" y="903"/>
                    <a:pt x="4110" y="2532"/>
                  </a:cubicBezTo>
                  <a:cubicBezTo>
                    <a:pt x="4110" y="2532"/>
                    <a:pt x="4104" y="2532"/>
                    <a:pt x="4104" y="2532"/>
                  </a:cubicBezTo>
                  <a:cubicBezTo>
                    <a:pt x="3722" y="3624"/>
                    <a:pt x="3929" y="4445"/>
                    <a:pt x="3945" y="4495"/>
                  </a:cubicBezTo>
                  <a:cubicBezTo>
                    <a:pt x="3976" y="4602"/>
                    <a:pt x="3935" y="4724"/>
                    <a:pt x="3855" y="4767"/>
                  </a:cubicBezTo>
                  <a:cubicBezTo>
                    <a:pt x="3839" y="4774"/>
                    <a:pt x="3828" y="4781"/>
                    <a:pt x="3812" y="4781"/>
                  </a:cubicBezTo>
                  <a:cubicBezTo>
                    <a:pt x="3743" y="4788"/>
                    <a:pt x="3679" y="4730"/>
                    <a:pt x="3653" y="4644"/>
                  </a:cubicBezTo>
                  <a:cubicBezTo>
                    <a:pt x="3642" y="4595"/>
                    <a:pt x="3430" y="3790"/>
                    <a:pt x="3722" y="2691"/>
                  </a:cubicBezTo>
                  <a:cubicBezTo>
                    <a:pt x="3754" y="2562"/>
                    <a:pt x="3690" y="2425"/>
                    <a:pt x="3590" y="2425"/>
                  </a:cubicBezTo>
                  <a:cubicBezTo>
                    <a:pt x="1950" y="2425"/>
                    <a:pt x="273" y="5524"/>
                    <a:pt x="347" y="7372"/>
                  </a:cubicBezTo>
                  <a:cubicBezTo>
                    <a:pt x="353" y="7515"/>
                    <a:pt x="475" y="7579"/>
                    <a:pt x="555" y="7493"/>
                  </a:cubicBezTo>
                  <a:cubicBezTo>
                    <a:pt x="778" y="7236"/>
                    <a:pt x="1021" y="7029"/>
                    <a:pt x="1281" y="6886"/>
                  </a:cubicBezTo>
                  <a:cubicBezTo>
                    <a:pt x="1350" y="6850"/>
                    <a:pt x="1429" y="6879"/>
                    <a:pt x="1472" y="6964"/>
                  </a:cubicBezTo>
                  <a:cubicBezTo>
                    <a:pt x="1530" y="7078"/>
                    <a:pt x="1487" y="7236"/>
                    <a:pt x="1397" y="7279"/>
                  </a:cubicBezTo>
                  <a:cubicBezTo>
                    <a:pt x="1036" y="7471"/>
                    <a:pt x="750" y="7772"/>
                    <a:pt x="516" y="8129"/>
                  </a:cubicBezTo>
                  <a:cubicBezTo>
                    <a:pt x="-529" y="10034"/>
                    <a:pt x="140" y="12853"/>
                    <a:pt x="1392" y="14423"/>
                  </a:cubicBezTo>
                  <a:cubicBezTo>
                    <a:pt x="1610" y="14680"/>
                    <a:pt x="1833" y="14902"/>
                    <a:pt x="2056" y="15088"/>
                  </a:cubicBezTo>
                  <a:cubicBezTo>
                    <a:pt x="2156" y="15166"/>
                    <a:pt x="2358" y="15310"/>
                    <a:pt x="2352" y="15324"/>
                  </a:cubicBezTo>
                  <a:cubicBezTo>
                    <a:pt x="3759" y="16381"/>
                    <a:pt x="5347" y="16295"/>
                    <a:pt x="5973" y="16216"/>
                  </a:cubicBezTo>
                  <a:cubicBezTo>
                    <a:pt x="6105" y="16202"/>
                    <a:pt x="6238" y="16244"/>
                    <a:pt x="6344" y="16344"/>
                  </a:cubicBezTo>
                  <a:cubicBezTo>
                    <a:pt x="6567" y="16543"/>
                    <a:pt x="8073" y="17950"/>
                    <a:pt x="10605" y="17872"/>
                  </a:cubicBezTo>
                  <a:cubicBezTo>
                    <a:pt x="11231" y="17850"/>
                    <a:pt x="12001" y="17751"/>
                    <a:pt x="12824" y="17401"/>
                  </a:cubicBezTo>
                  <a:cubicBezTo>
                    <a:pt x="13912" y="16937"/>
                    <a:pt x="14755" y="15760"/>
                    <a:pt x="14686" y="14325"/>
                  </a:cubicBezTo>
                  <a:cubicBezTo>
                    <a:pt x="14506" y="12369"/>
                    <a:pt x="13817" y="11205"/>
                    <a:pt x="12469" y="10377"/>
                  </a:cubicBezTo>
                  <a:cubicBezTo>
                    <a:pt x="11806" y="9970"/>
                    <a:pt x="11046" y="9898"/>
                    <a:pt x="10467" y="9926"/>
                  </a:cubicBezTo>
                  <a:cubicBezTo>
                    <a:pt x="10122" y="9948"/>
                    <a:pt x="9815" y="9999"/>
                    <a:pt x="9550" y="10056"/>
                  </a:cubicBezTo>
                  <a:lnTo>
                    <a:pt x="9512" y="10069"/>
                  </a:lnTo>
                  <a:cubicBezTo>
                    <a:pt x="8599" y="10283"/>
                    <a:pt x="8137" y="10662"/>
                    <a:pt x="8132" y="10669"/>
                  </a:cubicBezTo>
                  <a:cubicBezTo>
                    <a:pt x="8111" y="10691"/>
                    <a:pt x="8085" y="10698"/>
                    <a:pt x="8064" y="10698"/>
                  </a:cubicBezTo>
                  <a:cubicBezTo>
                    <a:pt x="8006" y="10705"/>
                    <a:pt x="7952" y="10669"/>
                    <a:pt x="7920" y="10598"/>
                  </a:cubicBezTo>
                  <a:cubicBezTo>
                    <a:pt x="7872" y="10498"/>
                    <a:pt x="7899" y="10370"/>
                    <a:pt x="7968" y="10306"/>
                  </a:cubicBezTo>
                  <a:cubicBezTo>
                    <a:pt x="7989" y="10291"/>
                    <a:pt x="8266" y="10062"/>
                    <a:pt x="8807" y="9848"/>
                  </a:cubicBezTo>
                  <a:cubicBezTo>
                    <a:pt x="8903" y="9813"/>
                    <a:pt x="8918" y="9641"/>
                    <a:pt x="8839" y="9570"/>
                  </a:cubicBezTo>
                  <a:cubicBezTo>
                    <a:pt x="8313" y="9098"/>
                    <a:pt x="7617" y="8270"/>
                    <a:pt x="7416" y="7071"/>
                  </a:cubicBezTo>
                  <a:cubicBezTo>
                    <a:pt x="7394" y="6957"/>
                    <a:pt x="7448" y="6843"/>
                    <a:pt x="7533" y="6821"/>
                  </a:cubicBezTo>
                  <a:cubicBezTo>
                    <a:pt x="7618" y="6793"/>
                    <a:pt x="7698" y="6865"/>
                    <a:pt x="7719" y="6987"/>
                  </a:cubicBezTo>
                  <a:cubicBezTo>
                    <a:pt x="7942" y="8321"/>
                    <a:pt x="8912" y="9179"/>
                    <a:pt x="9358" y="9507"/>
                  </a:cubicBezTo>
                  <a:cubicBezTo>
                    <a:pt x="9469" y="9586"/>
                    <a:pt x="9597" y="9620"/>
                    <a:pt x="9719" y="9592"/>
                  </a:cubicBezTo>
                  <a:cubicBezTo>
                    <a:pt x="10234" y="9492"/>
                    <a:pt x="11518" y="9334"/>
                    <a:pt x="12595" y="9998"/>
                  </a:cubicBezTo>
                  <a:cubicBezTo>
                    <a:pt x="12998" y="10240"/>
                    <a:pt x="13345" y="10521"/>
                    <a:pt x="13636" y="10828"/>
                  </a:cubicBezTo>
                  <a:cubicBezTo>
                    <a:pt x="13743" y="10942"/>
                    <a:pt x="13897" y="10948"/>
                    <a:pt x="14008" y="10841"/>
                  </a:cubicBezTo>
                  <a:cubicBezTo>
                    <a:pt x="14640" y="10241"/>
                    <a:pt x="15270" y="10013"/>
                    <a:pt x="15902" y="10156"/>
                  </a:cubicBezTo>
                  <a:cubicBezTo>
                    <a:pt x="16756" y="10356"/>
                    <a:pt x="17361" y="11205"/>
                    <a:pt x="17584" y="11691"/>
                  </a:cubicBezTo>
                  <a:cubicBezTo>
                    <a:pt x="17626" y="11784"/>
                    <a:pt x="17616" y="11912"/>
                    <a:pt x="17552" y="11983"/>
                  </a:cubicBezTo>
                  <a:cubicBezTo>
                    <a:pt x="17526" y="12011"/>
                    <a:pt x="17499" y="12025"/>
                    <a:pt x="17468" y="12025"/>
                  </a:cubicBezTo>
                  <a:cubicBezTo>
                    <a:pt x="17414" y="12032"/>
                    <a:pt x="17357" y="11996"/>
                    <a:pt x="17325" y="11925"/>
                  </a:cubicBezTo>
                  <a:cubicBezTo>
                    <a:pt x="17144" y="11532"/>
                    <a:pt x="16602" y="10749"/>
                    <a:pt x="15849" y="10578"/>
                  </a:cubicBezTo>
                  <a:cubicBezTo>
                    <a:pt x="15313" y="10456"/>
                    <a:pt x="14766" y="10648"/>
                    <a:pt x="14214" y="11169"/>
                  </a:cubicBezTo>
                  <a:cubicBezTo>
                    <a:pt x="14123" y="11254"/>
                    <a:pt x="14108" y="11418"/>
                    <a:pt x="14177" y="11532"/>
                  </a:cubicBezTo>
                  <a:cubicBezTo>
                    <a:pt x="14389" y="11875"/>
                    <a:pt x="14565" y="12262"/>
                    <a:pt x="14698" y="12683"/>
                  </a:cubicBezTo>
                  <a:cubicBezTo>
                    <a:pt x="14846" y="13169"/>
                    <a:pt x="14952" y="13695"/>
                    <a:pt x="15005" y="14316"/>
                  </a:cubicBezTo>
                  <a:cubicBezTo>
                    <a:pt x="16369" y="14966"/>
                    <a:pt x="19967" y="14602"/>
                    <a:pt x="20652" y="11448"/>
                  </a:cubicBezTo>
                  <a:cubicBezTo>
                    <a:pt x="21071" y="9520"/>
                    <a:pt x="20280" y="7208"/>
                    <a:pt x="19086" y="6630"/>
                  </a:cubicBezTo>
                  <a:cubicBezTo>
                    <a:pt x="18943" y="6558"/>
                    <a:pt x="18795" y="6680"/>
                    <a:pt x="18758" y="6879"/>
                  </a:cubicBezTo>
                  <a:cubicBezTo>
                    <a:pt x="18652" y="7472"/>
                    <a:pt x="18444" y="7944"/>
                    <a:pt x="18242" y="8258"/>
                  </a:cubicBezTo>
                  <a:cubicBezTo>
                    <a:pt x="18189" y="8336"/>
                    <a:pt x="18189" y="8458"/>
                    <a:pt x="18242" y="8543"/>
                  </a:cubicBezTo>
                  <a:cubicBezTo>
                    <a:pt x="18338" y="8693"/>
                    <a:pt x="18481" y="8971"/>
                    <a:pt x="18635" y="9442"/>
                  </a:cubicBezTo>
                  <a:cubicBezTo>
                    <a:pt x="18667" y="9542"/>
                    <a:pt x="18640" y="9678"/>
                    <a:pt x="18565" y="9728"/>
                  </a:cubicBezTo>
                  <a:cubicBezTo>
                    <a:pt x="18544" y="9742"/>
                    <a:pt x="18529" y="9748"/>
                    <a:pt x="18507" y="9748"/>
                  </a:cubicBezTo>
                  <a:cubicBezTo>
                    <a:pt x="18438" y="9755"/>
                    <a:pt x="18375" y="9700"/>
                    <a:pt x="18348" y="9614"/>
                  </a:cubicBezTo>
                  <a:cubicBezTo>
                    <a:pt x="18348" y="9607"/>
                    <a:pt x="18226" y="9179"/>
                    <a:pt x="17977" y="8793"/>
                  </a:cubicBezTo>
                  <a:cubicBezTo>
                    <a:pt x="17653" y="8301"/>
                    <a:pt x="17271" y="8108"/>
                    <a:pt x="16836" y="8222"/>
                  </a:cubicBezTo>
                  <a:cubicBezTo>
                    <a:pt x="16740" y="8244"/>
                    <a:pt x="16650" y="8150"/>
                    <a:pt x="16650" y="8015"/>
                  </a:cubicBezTo>
                  <a:cubicBezTo>
                    <a:pt x="16650" y="7908"/>
                    <a:pt x="16708" y="7822"/>
                    <a:pt x="16783" y="7807"/>
                  </a:cubicBezTo>
                  <a:cubicBezTo>
                    <a:pt x="17244" y="7686"/>
                    <a:pt x="17610" y="7886"/>
                    <a:pt x="17791" y="8022"/>
                  </a:cubicBezTo>
                  <a:cubicBezTo>
                    <a:pt x="17871" y="8079"/>
                    <a:pt x="17971" y="8057"/>
                    <a:pt x="18030" y="7957"/>
                  </a:cubicBezTo>
                  <a:cubicBezTo>
                    <a:pt x="18444" y="7300"/>
                    <a:pt x="18980" y="5845"/>
                    <a:pt x="18215" y="4332"/>
                  </a:cubicBezTo>
                  <a:cubicBezTo>
                    <a:pt x="17738" y="3390"/>
                    <a:pt x="16750" y="2824"/>
                    <a:pt x="15965" y="2789"/>
                  </a:cubicBezTo>
                  <a:cubicBezTo>
                    <a:pt x="15901" y="2789"/>
                    <a:pt x="15843" y="2790"/>
                    <a:pt x="15779" y="2798"/>
                  </a:cubicBezTo>
                  <a:cubicBezTo>
                    <a:pt x="15647" y="2812"/>
                    <a:pt x="15403" y="2824"/>
                    <a:pt x="15074" y="2931"/>
                  </a:cubicBezTo>
                  <a:cubicBezTo>
                    <a:pt x="14560" y="3096"/>
                    <a:pt x="14279" y="3382"/>
                    <a:pt x="14273" y="3382"/>
                  </a:cubicBezTo>
                  <a:cubicBezTo>
                    <a:pt x="14204" y="3453"/>
                    <a:pt x="14107" y="3433"/>
                    <a:pt x="14054" y="3333"/>
                  </a:cubicBezTo>
                  <a:cubicBezTo>
                    <a:pt x="14007" y="3240"/>
                    <a:pt x="14019" y="3103"/>
                    <a:pt x="14088" y="3039"/>
                  </a:cubicBezTo>
                  <a:cubicBezTo>
                    <a:pt x="14114" y="3010"/>
                    <a:pt x="14470" y="2669"/>
                    <a:pt x="15096" y="2483"/>
                  </a:cubicBezTo>
                  <a:cubicBezTo>
                    <a:pt x="15186" y="2455"/>
                    <a:pt x="15227" y="2304"/>
                    <a:pt x="15169" y="2204"/>
                  </a:cubicBezTo>
                  <a:cubicBezTo>
                    <a:pt x="14341" y="648"/>
                    <a:pt x="11471" y="-173"/>
                    <a:pt x="10170" y="641"/>
                  </a:cubicBezTo>
                  <a:cubicBezTo>
                    <a:pt x="10048" y="719"/>
                    <a:pt x="9996" y="919"/>
                    <a:pt x="10059" y="1076"/>
                  </a:cubicBezTo>
                  <a:cubicBezTo>
                    <a:pt x="10203" y="1461"/>
                    <a:pt x="10265" y="1904"/>
                    <a:pt x="10233" y="2325"/>
                  </a:cubicBezTo>
                  <a:cubicBezTo>
                    <a:pt x="10228" y="2432"/>
                    <a:pt x="10165" y="2512"/>
                    <a:pt x="10091" y="2519"/>
                  </a:cubicBezTo>
                  <a:cubicBezTo>
                    <a:pt x="10080" y="2519"/>
                    <a:pt x="10075" y="2519"/>
                    <a:pt x="10064" y="2519"/>
                  </a:cubicBezTo>
                  <a:cubicBezTo>
                    <a:pt x="9979" y="2505"/>
                    <a:pt x="9916" y="2404"/>
                    <a:pt x="9927" y="2282"/>
                  </a:cubicBezTo>
                  <a:cubicBezTo>
                    <a:pt x="9937" y="2140"/>
                    <a:pt x="10011" y="1106"/>
                    <a:pt x="9295" y="520"/>
                  </a:cubicBezTo>
                  <a:cubicBezTo>
                    <a:pt x="8854" y="161"/>
                    <a:pt x="8273" y="-8"/>
                    <a:pt x="7654" y="1"/>
                  </a:cubicBezTo>
                  <a:close/>
                  <a:moveTo>
                    <a:pt x="6930" y="3139"/>
                  </a:moveTo>
                  <a:cubicBezTo>
                    <a:pt x="7435" y="3144"/>
                    <a:pt x="7913" y="3351"/>
                    <a:pt x="8361" y="3761"/>
                  </a:cubicBezTo>
                  <a:cubicBezTo>
                    <a:pt x="8886" y="4239"/>
                    <a:pt x="9242" y="4895"/>
                    <a:pt x="9449" y="5352"/>
                  </a:cubicBezTo>
                  <a:cubicBezTo>
                    <a:pt x="9491" y="5444"/>
                    <a:pt x="9582" y="5480"/>
                    <a:pt x="9656" y="5430"/>
                  </a:cubicBezTo>
                  <a:cubicBezTo>
                    <a:pt x="10925" y="4509"/>
                    <a:pt x="12288" y="4695"/>
                    <a:pt x="13403" y="5952"/>
                  </a:cubicBezTo>
                  <a:cubicBezTo>
                    <a:pt x="13456" y="6009"/>
                    <a:pt x="13535" y="6015"/>
                    <a:pt x="13593" y="5958"/>
                  </a:cubicBezTo>
                  <a:cubicBezTo>
                    <a:pt x="13795" y="5758"/>
                    <a:pt x="14331" y="5353"/>
                    <a:pt x="15154" y="5617"/>
                  </a:cubicBezTo>
                  <a:cubicBezTo>
                    <a:pt x="15239" y="5631"/>
                    <a:pt x="15291" y="5745"/>
                    <a:pt x="15270" y="5867"/>
                  </a:cubicBezTo>
                  <a:cubicBezTo>
                    <a:pt x="15249" y="5981"/>
                    <a:pt x="15164" y="6045"/>
                    <a:pt x="15079" y="6016"/>
                  </a:cubicBezTo>
                  <a:cubicBezTo>
                    <a:pt x="14527" y="5866"/>
                    <a:pt x="14076" y="5967"/>
                    <a:pt x="13736" y="6331"/>
                  </a:cubicBezTo>
                  <a:cubicBezTo>
                    <a:pt x="13418" y="6673"/>
                    <a:pt x="13217" y="7243"/>
                    <a:pt x="13195" y="7856"/>
                  </a:cubicBezTo>
                  <a:cubicBezTo>
                    <a:pt x="13190" y="7964"/>
                    <a:pt x="13132" y="8050"/>
                    <a:pt x="13053" y="8057"/>
                  </a:cubicBezTo>
                  <a:cubicBezTo>
                    <a:pt x="13026" y="8057"/>
                    <a:pt x="13000" y="8057"/>
                    <a:pt x="12973" y="8028"/>
                  </a:cubicBezTo>
                  <a:cubicBezTo>
                    <a:pt x="12915" y="7985"/>
                    <a:pt x="12882" y="7900"/>
                    <a:pt x="12887" y="7814"/>
                  </a:cubicBezTo>
                  <a:cubicBezTo>
                    <a:pt x="12903" y="7336"/>
                    <a:pt x="13015" y="6880"/>
                    <a:pt x="13195" y="6509"/>
                  </a:cubicBezTo>
                  <a:cubicBezTo>
                    <a:pt x="13243" y="6416"/>
                    <a:pt x="13228" y="6295"/>
                    <a:pt x="13164" y="6224"/>
                  </a:cubicBezTo>
                  <a:cubicBezTo>
                    <a:pt x="11630" y="4532"/>
                    <a:pt x="10133" y="5487"/>
                    <a:pt x="9543" y="5994"/>
                  </a:cubicBezTo>
                  <a:cubicBezTo>
                    <a:pt x="9464" y="6058"/>
                    <a:pt x="9364" y="6023"/>
                    <a:pt x="9321" y="5909"/>
                  </a:cubicBezTo>
                  <a:cubicBezTo>
                    <a:pt x="9194" y="5559"/>
                    <a:pt x="8827" y="4688"/>
                    <a:pt x="8185" y="4102"/>
                  </a:cubicBezTo>
                  <a:cubicBezTo>
                    <a:pt x="7548" y="3524"/>
                    <a:pt x="6843" y="3403"/>
                    <a:pt x="6084" y="3746"/>
                  </a:cubicBezTo>
                  <a:cubicBezTo>
                    <a:pt x="5999" y="3781"/>
                    <a:pt x="5909" y="3717"/>
                    <a:pt x="5888" y="3603"/>
                  </a:cubicBezTo>
                  <a:cubicBezTo>
                    <a:pt x="5867" y="3496"/>
                    <a:pt x="5915" y="3375"/>
                    <a:pt x="5994" y="3346"/>
                  </a:cubicBezTo>
                  <a:cubicBezTo>
                    <a:pt x="6315" y="3204"/>
                    <a:pt x="6627" y="3136"/>
                    <a:pt x="6930" y="3139"/>
                  </a:cubicBezTo>
                  <a:close/>
                  <a:moveTo>
                    <a:pt x="4412" y="7120"/>
                  </a:moveTo>
                  <a:cubicBezTo>
                    <a:pt x="4454" y="7118"/>
                    <a:pt x="4496" y="7136"/>
                    <a:pt x="4528" y="7178"/>
                  </a:cubicBezTo>
                  <a:cubicBezTo>
                    <a:pt x="5112" y="7964"/>
                    <a:pt x="5357" y="9491"/>
                    <a:pt x="4678" y="11169"/>
                  </a:cubicBezTo>
                  <a:cubicBezTo>
                    <a:pt x="4630" y="11290"/>
                    <a:pt x="4688" y="11440"/>
                    <a:pt x="4789" y="11448"/>
                  </a:cubicBezTo>
                  <a:cubicBezTo>
                    <a:pt x="5622" y="11512"/>
                    <a:pt x="7236" y="11876"/>
                    <a:pt x="8250" y="13725"/>
                  </a:cubicBezTo>
                  <a:cubicBezTo>
                    <a:pt x="8287" y="13789"/>
                    <a:pt x="8351" y="13816"/>
                    <a:pt x="8409" y="13781"/>
                  </a:cubicBezTo>
                  <a:cubicBezTo>
                    <a:pt x="9009" y="13474"/>
                    <a:pt x="9645" y="13354"/>
                    <a:pt x="10245" y="13439"/>
                  </a:cubicBezTo>
                  <a:cubicBezTo>
                    <a:pt x="10314" y="13447"/>
                    <a:pt x="10373" y="13374"/>
                    <a:pt x="10373" y="13281"/>
                  </a:cubicBezTo>
                  <a:cubicBezTo>
                    <a:pt x="10373" y="12831"/>
                    <a:pt x="10547" y="12183"/>
                    <a:pt x="11237" y="11833"/>
                  </a:cubicBezTo>
                  <a:cubicBezTo>
                    <a:pt x="11322" y="11791"/>
                    <a:pt x="11413" y="11855"/>
                    <a:pt x="11439" y="11970"/>
                  </a:cubicBezTo>
                  <a:cubicBezTo>
                    <a:pt x="11466" y="12077"/>
                    <a:pt x="11417" y="12190"/>
                    <a:pt x="11338" y="12233"/>
                  </a:cubicBezTo>
                  <a:cubicBezTo>
                    <a:pt x="10547" y="12640"/>
                    <a:pt x="10691" y="13418"/>
                    <a:pt x="10696" y="13446"/>
                  </a:cubicBezTo>
                  <a:cubicBezTo>
                    <a:pt x="10707" y="13510"/>
                    <a:pt x="10743" y="13552"/>
                    <a:pt x="10786" y="13567"/>
                  </a:cubicBezTo>
                  <a:cubicBezTo>
                    <a:pt x="11391" y="13788"/>
                    <a:pt x="11889" y="14216"/>
                    <a:pt x="12170" y="14780"/>
                  </a:cubicBezTo>
                  <a:cubicBezTo>
                    <a:pt x="12218" y="14873"/>
                    <a:pt x="12208" y="15010"/>
                    <a:pt x="12144" y="15074"/>
                  </a:cubicBezTo>
                  <a:cubicBezTo>
                    <a:pt x="12117" y="15103"/>
                    <a:pt x="12091" y="15117"/>
                    <a:pt x="12059" y="15117"/>
                  </a:cubicBezTo>
                  <a:cubicBezTo>
                    <a:pt x="12006" y="15124"/>
                    <a:pt x="11954" y="15087"/>
                    <a:pt x="11917" y="15023"/>
                  </a:cubicBezTo>
                  <a:cubicBezTo>
                    <a:pt x="11386" y="13945"/>
                    <a:pt x="9852" y="13361"/>
                    <a:pt x="8308" y="14289"/>
                  </a:cubicBezTo>
                  <a:cubicBezTo>
                    <a:pt x="8239" y="14332"/>
                    <a:pt x="8160" y="14295"/>
                    <a:pt x="8117" y="14209"/>
                  </a:cubicBezTo>
                  <a:cubicBezTo>
                    <a:pt x="6870" y="11625"/>
                    <a:pt x="4296" y="11862"/>
                    <a:pt x="4270" y="11862"/>
                  </a:cubicBezTo>
                  <a:lnTo>
                    <a:pt x="3961" y="11847"/>
                  </a:lnTo>
                  <a:cubicBezTo>
                    <a:pt x="3924" y="11818"/>
                    <a:pt x="3892" y="11768"/>
                    <a:pt x="3881" y="11711"/>
                  </a:cubicBezTo>
                  <a:cubicBezTo>
                    <a:pt x="3759" y="11011"/>
                    <a:pt x="3176" y="10055"/>
                    <a:pt x="2332" y="9641"/>
                  </a:cubicBezTo>
                  <a:cubicBezTo>
                    <a:pt x="2263" y="9605"/>
                    <a:pt x="2209" y="9514"/>
                    <a:pt x="2220" y="9407"/>
                  </a:cubicBezTo>
                  <a:cubicBezTo>
                    <a:pt x="2236" y="9271"/>
                    <a:pt x="2337" y="9192"/>
                    <a:pt x="2427" y="9235"/>
                  </a:cubicBezTo>
                  <a:cubicBezTo>
                    <a:pt x="2788" y="9406"/>
                    <a:pt x="3170" y="9735"/>
                    <a:pt x="3483" y="10120"/>
                  </a:cubicBezTo>
                  <a:cubicBezTo>
                    <a:pt x="3680" y="10363"/>
                    <a:pt x="3913" y="10720"/>
                    <a:pt x="4067" y="11162"/>
                  </a:cubicBezTo>
                  <a:cubicBezTo>
                    <a:pt x="4115" y="11291"/>
                    <a:pt x="4248" y="11306"/>
                    <a:pt x="4306" y="11184"/>
                  </a:cubicBezTo>
                  <a:cubicBezTo>
                    <a:pt x="5022" y="9614"/>
                    <a:pt x="4831" y="8186"/>
                    <a:pt x="4311" y="7486"/>
                  </a:cubicBezTo>
                  <a:cubicBezTo>
                    <a:pt x="4253" y="7408"/>
                    <a:pt x="4243" y="7273"/>
                    <a:pt x="4301" y="7194"/>
                  </a:cubicBezTo>
                  <a:cubicBezTo>
                    <a:pt x="4330" y="7148"/>
                    <a:pt x="4370" y="7123"/>
                    <a:pt x="4412" y="7120"/>
                  </a:cubicBezTo>
                  <a:close/>
                  <a:moveTo>
                    <a:pt x="2258" y="15717"/>
                  </a:moveTo>
                  <a:cubicBezTo>
                    <a:pt x="1971" y="17680"/>
                    <a:pt x="4031" y="19435"/>
                    <a:pt x="5702" y="18764"/>
                  </a:cubicBezTo>
                  <a:cubicBezTo>
                    <a:pt x="5612" y="19699"/>
                    <a:pt x="5001" y="21083"/>
                    <a:pt x="5001" y="21083"/>
                  </a:cubicBezTo>
                  <a:lnTo>
                    <a:pt x="6238" y="21427"/>
                  </a:lnTo>
                  <a:lnTo>
                    <a:pt x="8727" y="18063"/>
                  </a:lnTo>
                  <a:cubicBezTo>
                    <a:pt x="7390" y="17742"/>
                    <a:pt x="6699" y="17172"/>
                    <a:pt x="6333" y="16843"/>
                  </a:cubicBezTo>
                  <a:cubicBezTo>
                    <a:pt x="6163" y="16686"/>
                    <a:pt x="5962" y="16614"/>
                    <a:pt x="5761" y="16636"/>
                  </a:cubicBezTo>
                  <a:cubicBezTo>
                    <a:pt x="5442" y="16672"/>
                    <a:pt x="4954" y="16693"/>
                    <a:pt x="4381" y="16593"/>
                  </a:cubicBezTo>
                  <a:cubicBezTo>
                    <a:pt x="3786" y="16494"/>
                    <a:pt x="3027" y="16259"/>
                    <a:pt x="2258" y="1571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05" name="Teléfono"/>
          <p:cNvSpPr/>
          <p:nvPr/>
        </p:nvSpPr>
        <p:spPr>
          <a:xfrm>
            <a:off x="10335219" y="5001653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Flecha derecha 2">
            <a:extLst>
              <a:ext uri="{FF2B5EF4-FFF2-40B4-BE49-F238E27FC236}">
                <a16:creationId xmlns:a16="http://schemas.microsoft.com/office/drawing/2014/main" id="{8EAAAC9B-5AC7-1C44-BD22-BF84640825EC}"/>
              </a:ext>
            </a:extLst>
          </p:cNvPr>
          <p:cNvSpPr/>
          <p:nvPr/>
        </p:nvSpPr>
        <p:spPr>
          <a:xfrm rot="10800000">
            <a:off x="7559622" y="5671213"/>
            <a:ext cx="2417736" cy="289301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487B24-0251-DA4B-98A5-0BBE2CA74037}"/>
              </a:ext>
            </a:extLst>
          </p:cNvPr>
          <p:cNvSpPr txBox="1"/>
          <p:nvPr/>
        </p:nvSpPr>
        <p:spPr>
          <a:xfrm>
            <a:off x="7640374" y="5999491"/>
            <a:ext cx="235574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000" b="0" dirty="0">
                <a:latin typeface="Bell MT" panose="02020503060305020303" pitchFamily="18" charset="77"/>
              </a:rPr>
              <a:t>Generación de códigos sencillos &amp; reversibles con la </a:t>
            </a:r>
            <a:r>
              <a:rPr lang="es-ES_tradnl" sz="2000" b="0" dirty="0" err="1">
                <a:latin typeface="Bell MT" panose="02020503060305020303" pitchFamily="18" charset="77"/>
              </a:rPr>
              <a:t>info</a:t>
            </a:r>
            <a:r>
              <a:rPr lang="es-ES_tradnl" sz="2000" b="0" dirty="0">
                <a:latin typeface="Bell MT" panose="02020503060305020303" pitchFamily="18" charset="77"/>
              </a:rPr>
              <a:t> de compras</a:t>
            </a:r>
            <a:endParaRPr kumimoji="0" lang="es-ES_tradn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29" name="Flecha derecha 28">
            <a:extLst>
              <a:ext uri="{FF2B5EF4-FFF2-40B4-BE49-F238E27FC236}">
                <a16:creationId xmlns:a16="http://schemas.microsoft.com/office/drawing/2014/main" id="{B5ACA5CB-9E72-5143-B622-F403559DADFB}"/>
              </a:ext>
            </a:extLst>
          </p:cNvPr>
          <p:cNvSpPr/>
          <p:nvPr/>
        </p:nvSpPr>
        <p:spPr>
          <a:xfrm rot="19401461">
            <a:off x="3256940" y="4019465"/>
            <a:ext cx="2417736" cy="289301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Flecha derecha 29">
            <a:extLst>
              <a:ext uri="{FF2B5EF4-FFF2-40B4-BE49-F238E27FC236}">
                <a16:creationId xmlns:a16="http://schemas.microsoft.com/office/drawing/2014/main" id="{2C973A80-6487-B047-BC4A-C4FF96893DE3}"/>
              </a:ext>
            </a:extLst>
          </p:cNvPr>
          <p:cNvSpPr/>
          <p:nvPr/>
        </p:nvSpPr>
        <p:spPr>
          <a:xfrm rot="10800000">
            <a:off x="3409511" y="5550884"/>
            <a:ext cx="2417736" cy="289301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E89BAC-3BD0-094B-9908-FB3309BADD17}"/>
              </a:ext>
            </a:extLst>
          </p:cNvPr>
          <p:cNvSpPr txBox="1"/>
          <p:nvPr/>
        </p:nvSpPr>
        <p:spPr>
          <a:xfrm>
            <a:off x="3453844" y="5844609"/>
            <a:ext cx="235574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000" b="0" dirty="0">
                <a:latin typeface="Bell MT" panose="02020503060305020303" pitchFamily="18" charset="77"/>
              </a:rPr>
              <a:t>Datos estructurados para análisis de datos</a:t>
            </a:r>
            <a:endParaRPr kumimoji="0" lang="es-ES_tradn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F3B4F49-3731-0A41-8CE8-5019D553FE56}"/>
              </a:ext>
            </a:extLst>
          </p:cNvPr>
          <p:cNvSpPr txBox="1"/>
          <p:nvPr/>
        </p:nvSpPr>
        <p:spPr>
          <a:xfrm>
            <a:off x="5470594" y="2589130"/>
            <a:ext cx="235574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000" b="0" dirty="0">
                <a:latin typeface="Bell MT" panose="02020503060305020303" pitchFamily="18" charset="77"/>
              </a:rPr>
              <a:t>IBUI : ÍNDICE DE BUENA UTILIZACIÓN DE LA INVERSIÓN</a:t>
            </a:r>
            <a:endParaRPr kumimoji="0" lang="es-ES_tradn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83E13B-C6E5-1E40-8958-A33C2715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4EB61C-79A2-3943-BBC9-C542F7073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093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nfraestructura PACFIM"/>
          <p:cNvSpPr txBox="1"/>
          <p:nvPr/>
        </p:nvSpPr>
        <p:spPr>
          <a:xfrm>
            <a:off x="4757531" y="450279"/>
            <a:ext cx="348973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PROTOTIPO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83E13B-C6E5-1E40-8958-A33C2715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4EB61C-79A2-3943-BBC9-C542F7073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7B9C7-9B4A-B941-9FED-1B5F7845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629" y="1875423"/>
            <a:ext cx="5667542" cy="5218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44AA7-39A8-AF4D-9C71-DD0D5838B8AE}"/>
              </a:ext>
            </a:extLst>
          </p:cNvPr>
          <p:cNvSpPr txBox="1"/>
          <p:nvPr/>
        </p:nvSpPr>
        <p:spPr>
          <a:xfrm>
            <a:off x="4976340" y="1310759"/>
            <a:ext cx="305211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dirty="0">
                <a:latin typeface="Bell MT" panose="02020503060305020303" pitchFamily="18" charset="77"/>
              </a:rPr>
              <a:t>Generación de código</a:t>
            </a:r>
            <a:endParaRPr kumimoji="0" lang="es-ES_tradnl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5261D-457C-1F49-AA25-093EB1CF6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412" y="7287785"/>
            <a:ext cx="9261944" cy="21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566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nfraestructura PACFIM"/>
          <p:cNvSpPr txBox="1"/>
          <p:nvPr/>
        </p:nvSpPr>
        <p:spPr>
          <a:xfrm>
            <a:off x="4757531" y="450279"/>
            <a:ext cx="348973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PROTOTIPO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83E13B-C6E5-1E40-8958-A33C2715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4EB61C-79A2-3943-BBC9-C542F7073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3C08CAE-B233-514E-9F35-D86BB6FBF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33" y="2069168"/>
            <a:ext cx="2955334" cy="640322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3602A-D7F7-6443-8C24-0BBCB82EC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13" y="2069168"/>
            <a:ext cx="2955334" cy="6403223"/>
          </a:xfrm>
          <a:prstGeom prst="rect">
            <a:avLst/>
          </a:prstGeom>
        </p:spPr>
      </p:pic>
      <p:cxnSp>
        <p:nvCxnSpPr>
          <p:cNvPr id="21" name="Straight Arrow Connector 9">
            <a:extLst>
              <a:ext uri="{FF2B5EF4-FFF2-40B4-BE49-F238E27FC236}">
                <a16:creationId xmlns:a16="http://schemas.microsoft.com/office/drawing/2014/main" id="{7D23F12C-E4C7-1D4B-934B-F330FEC88E48}"/>
              </a:ext>
            </a:extLst>
          </p:cNvPr>
          <p:cNvCxnSpPr>
            <a:cxnSpLocks/>
          </p:cNvCxnSpPr>
          <p:nvPr/>
        </p:nvCxnSpPr>
        <p:spPr>
          <a:xfrm>
            <a:off x="3699568" y="5071640"/>
            <a:ext cx="916479" cy="0"/>
          </a:xfrm>
          <a:prstGeom prst="straightConnector1">
            <a:avLst/>
          </a:prstGeom>
          <a:noFill/>
          <a:ln w="508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9">
            <a:extLst>
              <a:ext uri="{FF2B5EF4-FFF2-40B4-BE49-F238E27FC236}">
                <a16:creationId xmlns:a16="http://schemas.microsoft.com/office/drawing/2014/main" id="{119CE781-296A-D745-BB15-C3CFF2BBA6E4}"/>
              </a:ext>
            </a:extLst>
          </p:cNvPr>
          <p:cNvCxnSpPr>
            <a:cxnSpLocks/>
          </p:cNvCxnSpPr>
          <p:nvPr/>
        </p:nvCxnSpPr>
        <p:spPr>
          <a:xfrm>
            <a:off x="8247269" y="5071640"/>
            <a:ext cx="916479" cy="0"/>
          </a:xfrm>
          <a:prstGeom prst="straightConnector1">
            <a:avLst/>
          </a:prstGeom>
          <a:noFill/>
          <a:ln w="508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14CDA55-18F2-7E4D-AC9A-20878520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253" y="2069168"/>
            <a:ext cx="2955334" cy="64032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C80C9D-7D8C-FE4F-8AE2-970DDA5F135C}"/>
              </a:ext>
            </a:extLst>
          </p:cNvPr>
          <p:cNvSpPr txBox="1"/>
          <p:nvPr/>
        </p:nvSpPr>
        <p:spPr>
          <a:xfrm>
            <a:off x="5178018" y="1325008"/>
            <a:ext cx="272029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Aplicación Android</a:t>
            </a:r>
          </a:p>
        </p:txBody>
      </p:sp>
    </p:spTree>
    <p:extLst>
      <p:ext uri="{BB962C8B-B14F-4D97-AF65-F5344CB8AC3E}">
        <p14:creationId xmlns:p14="http://schemas.microsoft.com/office/powerpoint/2010/main" val="9245197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85D1B15E-5BF2-0E42-9F0E-135701101EB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1" t="30526" r="28324" b="15581"/>
          <a:stretch/>
        </p:blipFill>
        <p:spPr>
          <a:xfrm>
            <a:off x="10130724" y="320652"/>
            <a:ext cx="2329186" cy="3342642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A2B0B5D-1559-3A49-9785-3B30A022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116138"/>
            <a:ext cx="10464800" cy="1422400"/>
          </a:xfrm>
        </p:spPr>
        <p:txBody>
          <a:bodyPr>
            <a:normAutofit/>
          </a:bodyPr>
          <a:lstStyle/>
          <a:p>
            <a:r>
              <a:rPr lang="es-ES_tradnl" sz="4800" dirty="0">
                <a:latin typeface="Bell MT" panose="02020503060305020303" pitchFamily="18" charset="77"/>
              </a:rPr>
              <a:t>¿Quienes somos?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6C7F7D-D0EF-374A-9C14-A98D87B5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38" y="365640"/>
            <a:ext cx="2523963" cy="33426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9BBB2F-00BF-1C4C-8BA1-9D8853123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50" y="320652"/>
            <a:ext cx="2506982" cy="33426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9BB0FBF-50A3-0745-B15A-97F5A6416210}"/>
              </a:ext>
            </a:extLst>
          </p:cNvPr>
          <p:cNvSpPr txBox="1"/>
          <p:nvPr/>
        </p:nvSpPr>
        <p:spPr>
          <a:xfrm>
            <a:off x="5150125" y="3846443"/>
            <a:ext cx="267318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María Cárdenas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000" dirty="0">
                <a:latin typeface="Bell MT" panose="02020503060305020303" pitchFamily="18" charset="77"/>
              </a:rPr>
              <a:t>Ingeniería Industrial &amp; Opción en Ingeniería de Sistemas</a:t>
            </a:r>
            <a:endParaRPr kumimoji="0" lang="es-ES_trad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1A5A12-210F-3F47-8A9A-D665514D76B1}"/>
              </a:ext>
            </a:extLst>
          </p:cNvPr>
          <p:cNvSpPr txBox="1"/>
          <p:nvPr/>
        </p:nvSpPr>
        <p:spPr>
          <a:xfrm>
            <a:off x="268045" y="3815917"/>
            <a:ext cx="267318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Juan Diego Avendaño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000" dirty="0">
                <a:latin typeface="Bell MT" panose="02020503060305020303" pitchFamily="18" charset="77"/>
              </a:rPr>
              <a:t>Ingeniería Industrial &amp; Opción en Gestión</a:t>
            </a:r>
            <a:endParaRPr kumimoji="0" lang="es-ES_trad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3FDCB9-15CB-B641-AAC1-E1040EE436E5}"/>
              </a:ext>
            </a:extLst>
          </p:cNvPr>
          <p:cNvSpPr txBox="1"/>
          <p:nvPr/>
        </p:nvSpPr>
        <p:spPr>
          <a:xfrm>
            <a:off x="9958723" y="3970705"/>
            <a:ext cx="267318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Juan Diego Sánchez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000" dirty="0">
                <a:latin typeface="Bell MT" panose="02020503060305020303" pitchFamily="18" charset="77"/>
              </a:rPr>
              <a:t>Ingeniería de Sistemas &amp; Opción en Gestión</a:t>
            </a:r>
            <a:endParaRPr kumimoji="0" lang="es-ES_trad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42BA00-0535-164C-AC97-2DDEC966BF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74"/>
          <a:stretch/>
        </p:blipFill>
        <p:spPr>
          <a:xfrm>
            <a:off x="2684028" y="4778755"/>
            <a:ext cx="2626361" cy="29089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9AD6539-1934-1040-B74B-B930BD1C3798}"/>
              </a:ext>
            </a:extLst>
          </p:cNvPr>
          <p:cNvSpPr txBox="1"/>
          <p:nvPr/>
        </p:nvSpPr>
        <p:spPr>
          <a:xfrm>
            <a:off x="2684028" y="7862077"/>
            <a:ext cx="267318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Kevin Becerra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000" dirty="0">
                <a:latin typeface="Bell MT" panose="02020503060305020303" pitchFamily="18" charset="77"/>
              </a:rPr>
              <a:t>Ingeniería de Sistemas</a:t>
            </a:r>
            <a:endParaRPr kumimoji="0" lang="es-ES_trad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57E72B4-5F62-1046-8952-E16B0F1F013A}"/>
              </a:ext>
            </a:extLst>
          </p:cNvPr>
          <p:cNvSpPr txBox="1"/>
          <p:nvPr/>
        </p:nvSpPr>
        <p:spPr>
          <a:xfrm>
            <a:off x="7483313" y="7862077"/>
            <a:ext cx="267318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Álvaro Plata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000" dirty="0">
                <a:latin typeface="Bell MT" panose="02020503060305020303" pitchFamily="18" charset="77"/>
              </a:rPr>
              <a:t>Ingeniería de Sistemas</a:t>
            </a:r>
            <a:endParaRPr kumimoji="0" lang="es-ES_tradnl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E7C89-3577-F443-BC03-D04618CDB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9043D-900F-564B-8C68-7FFA8C768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  <p:pic>
        <p:nvPicPr>
          <p:cNvPr id="4" name="Picture 3" descr="A picture containing person, outdoor, window, grass&#10;&#10;Description automatically generated">
            <a:extLst>
              <a:ext uri="{FF2B5EF4-FFF2-40B4-BE49-F238E27FC236}">
                <a16:creationId xmlns:a16="http://schemas.microsoft.com/office/drawing/2014/main" id="{5F446B30-B6C3-1B40-89BA-1A438FE22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1605" y="5134036"/>
            <a:ext cx="2880916" cy="21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3491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1505F4-3B91-1B47-87E7-A3C5EB923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21" y="2570840"/>
            <a:ext cx="4805136" cy="649227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382BDF-1531-AC4D-85E4-0C0D8399C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2088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A95A5-C32D-1C4E-922D-DF55E014C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203" y="8610879"/>
            <a:ext cx="1339954" cy="904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2C151-F4D0-3E46-BA64-293F2495499D}"/>
              </a:ext>
            </a:extLst>
          </p:cNvPr>
          <p:cNvSpPr txBox="1"/>
          <p:nvPr/>
        </p:nvSpPr>
        <p:spPr>
          <a:xfrm>
            <a:off x="6743032" y="3606018"/>
            <a:ext cx="4871803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4400" b="0" dirty="0">
                <a:latin typeface="Bell MT" panose="02020503060305020303" pitchFamily="18" charset="77"/>
              </a:rPr>
              <a:t>¡Aproximadamente </a:t>
            </a:r>
            <a:r>
              <a:rPr kumimoji="0" lang="es-ES_trad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2’200,000 personas que </a:t>
            </a:r>
            <a:r>
              <a:rPr lang="es-ES_tradnl" sz="4400" b="0" dirty="0">
                <a:latin typeface="Bell MT" panose="02020503060305020303" pitchFamily="18" charset="77"/>
              </a:rPr>
              <a:t>viven en zonas rurales no están asociados </a:t>
            </a:r>
            <a:r>
              <a:rPr kumimoji="0" lang="es-ES_trad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a ningún sistema bancario!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7E8BC7-6BFD-9F48-AD44-C33794C4B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340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82D6E68-3BD0-A242-A58F-0664FFA8A172}"/>
              </a:ext>
            </a:extLst>
          </p:cNvPr>
          <p:cNvSpPr/>
          <p:nvPr/>
        </p:nvSpPr>
        <p:spPr>
          <a:xfrm>
            <a:off x="2650744" y="1271848"/>
            <a:ext cx="7703312" cy="760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0" b="0" dirty="0">
                <a:solidFill>
                  <a:srgbClr val="00B050"/>
                </a:solidFill>
                <a:latin typeface="Bell MT" panose="02020503060305020303" pitchFamily="18" charset="77"/>
              </a:rPr>
              <a:t>“Créditos del Banco Agrario han aumentado 27 por ciento en 2019”</a:t>
            </a:r>
          </a:p>
          <a:p>
            <a:endParaRPr lang="es-CO" sz="6000" b="0" dirty="0">
              <a:solidFill>
                <a:srgbClr val="00B050"/>
              </a:solidFill>
              <a:latin typeface="Bell MT" panose="02020503060305020303" pitchFamily="18" charset="77"/>
            </a:endParaRPr>
          </a:p>
          <a:p>
            <a:pPr algn="r"/>
            <a:r>
              <a:rPr lang="es-CO" sz="2800" b="0" dirty="0">
                <a:solidFill>
                  <a:srgbClr val="00B050"/>
                </a:solidFill>
                <a:latin typeface="Bell MT" panose="02020503060305020303" pitchFamily="18" charset="77"/>
              </a:rPr>
              <a:t>-Banco Agrario de Colombia 22/10/2019 </a:t>
            </a:r>
            <a:endParaRPr lang="es-ES_tradnl" sz="2800" b="0" dirty="0">
              <a:solidFill>
                <a:srgbClr val="00B050"/>
              </a:solidFill>
              <a:latin typeface="Bell MT" panose="02020503060305020303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003E2-57D9-014A-A88C-A951C53F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F430E-58FE-AD47-B427-B4924026F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999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CB03E64E-0F84-9B48-ADDA-79C42601A732}"/>
              </a:ext>
            </a:extLst>
          </p:cNvPr>
          <p:cNvSpPr txBox="1">
            <a:spLocks/>
          </p:cNvSpPr>
          <p:nvPr/>
        </p:nvSpPr>
        <p:spPr>
          <a:xfrm>
            <a:off x="1270000" y="7749794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s-ES_tradnl" dirty="0">
                <a:solidFill>
                  <a:srgbClr val="00B050"/>
                </a:solidFill>
                <a:latin typeface="Bell MT" panose="02020503060305020303" pitchFamily="18" charset="77"/>
              </a:rPr>
              <a:t>AHORRO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D255FF4-397E-954A-9735-FF600444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57" y="7649153"/>
            <a:ext cx="10464800" cy="1422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tx1"/>
                </a:solidFill>
                <a:latin typeface="Bell MT" panose="02020503060305020303" pitchFamily="18" charset="77"/>
              </a:rPr>
              <a:t>CRÉDITOS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703C38-5A52-D54A-8FC0-ECAD64BCCE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4948" y="397849"/>
            <a:ext cx="12854903" cy="1130300"/>
          </a:xfrm>
        </p:spPr>
        <p:txBody>
          <a:bodyPr>
            <a:noAutofit/>
          </a:bodyPr>
          <a:lstStyle/>
          <a:p>
            <a:r>
              <a:rPr lang="es-ES_tradnl" sz="4800" dirty="0">
                <a:latin typeface="Bell MT" panose="02020503060305020303" pitchFamily="18" charset="77"/>
              </a:rPr>
              <a:t>PRODUCTOS FINANCIEROS MÁS USADOS POR LOS CAMPESINOS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5F44D7-B9F8-624F-B9EC-A5C009F5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741928" y="2031365"/>
            <a:ext cx="5080000" cy="508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29C4C76-06A6-7F49-A088-C7D8806F7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60"/>
          <a:stretch/>
        </p:blipFill>
        <p:spPr>
          <a:xfrm>
            <a:off x="3707384" y="2137473"/>
            <a:ext cx="5114544" cy="508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34CFAC-2BCF-7745-B495-6DC2866EF9C4}"/>
              </a:ext>
            </a:extLst>
          </p:cNvPr>
          <p:cNvCxnSpPr>
            <a:cxnSpLocks/>
          </p:cNvCxnSpPr>
          <p:nvPr/>
        </p:nvCxnSpPr>
        <p:spPr>
          <a:xfrm>
            <a:off x="9963150" y="1478439"/>
            <a:ext cx="2790324" cy="49710"/>
          </a:xfrm>
          <a:prstGeom prst="line">
            <a:avLst/>
          </a:prstGeom>
          <a:noFill/>
          <a:ln w="76200" cap="flat">
            <a:solidFill>
              <a:srgbClr val="00B0F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004243-46C9-C445-AF37-B6A71197BE35}"/>
              </a:ext>
            </a:extLst>
          </p:cNvPr>
          <p:cNvCxnSpPr>
            <a:cxnSpLocks/>
          </p:cNvCxnSpPr>
          <p:nvPr/>
        </p:nvCxnSpPr>
        <p:spPr>
          <a:xfrm>
            <a:off x="198628" y="1528149"/>
            <a:ext cx="2849372" cy="0"/>
          </a:xfrm>
          <a:prstGeom prst="line">
            <a:avLst/>
          </a:prstGeom>
          <a:noFill/>
          <a:ln w="76200" cap="flat">
            <a:solidFill>
              <a:srgbClr val="00B0F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1EFE62A-A447-7D47-9599-34CA6BE6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4AB95-B965-0A40-B34A-E7F76C17F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6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B9685CE-8290-194B-AAD1-9753311D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205" y="3920457"/>
            <a:ext cx="4445000" cy="22225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D24DF55-5D11-3A44-A10D-B42F89F5A12D}"/>
              </a:ext>
            </a:extLst>
          </p:cNvPr>
          <p:cNvSpPr txBox="1"/>
          <p:nvPr/>
        </p:nvSpPr>
        <p:spPr>
          <a:xfrm>
            <a:off x="876543" y="105588"/>
            <a:ext cx="1119280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¿CÓMO LO ESTÁ SOLUCIONANDO EL BANCO?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66BD8-E22D-774B-8E00-37D88B586E30}"/>
              </a:ext>
            </a:extLst>
          </p:cNvPr>
          <p:cNvSpPr txBox="1"/>
          <p:nvPr/>
        </p:nvSpPr>
        <p:spPr>
          <a:xfrm>
            <a:off x="228146" y="2656232"/>
            <a:ext cx="400933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CUENTAS DE AHORRO ACTIVO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732C285-37E7-BF4A-AA41-E80231DF8E17}"/>
              </a:ext>
            </a:extLst>
          </p:cNvPr>
          <p:cNvSpPr txBox="1"/>
          <p:nvPr/>
        </p:nvSpPr>
        <p:spPr>
          <a:xfrm>
            <a:off x="4437427" y="1782266"/>
            <a:ext cx="424547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CUENTAS SEMBRANDO SUEÑOS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E9C7B1-CDBB-DF45-BB7F-DF20A7059529}"/>
              </a:ext>
            </a:extLst>
          </p:cNvPr>
          <p:cNvSpPr txBox="1"/>
          <p:nvPr/>
        </p:nvSpPr>
        <p:spPr>
          <a:xfrm>
            <a:off x="-785" y="7438074"/>
            <a:ext cx="36417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CUENTAS CUOTAS ALIMENTARIAS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8772FAA-CF07-F742-AE19-51E8EE4EE651}"/>
              </a:ext>
            </a:extLst>
          </p:cNvPr>
          <p:cNvSpPr txBox="1"/>
          <p:nvPr/>
        </p:nvSpPr>
        <p:spPr>
          <a:xfrm>
            <a:off x="8013205" y="2702162"/>
            <a:ext cx="562025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CUENTAS DE AHORRO TRANSACCIONAL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9C47E57-9DCE-6547-98EA-5249E01CC4D9}"/>
              </a:ext>
            </a:extLst>
          </p:cNvPr>
          <p:cNvSpPr txBox="1"/>
          <p:nvPr/>
        </p:nvSpPr>
        <p:spPr>
          <a:xfrm>
            <a:off x="3758222" y="8376666"/>
            <a:ext cx="562025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CUENTAS NÓMINA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8D356B2-E39A-2D4F-9364-8CCD26900F9D}"/>
              </a:ext>
            </a:extLst>
          </p:cNvPr>
          <p:cNvSpPr txBox="1"/>
          <p:nvPr/>
        </p:nvSpPr>
        <p:spPr>
          <a:xfrm>
            <a:off x="8682903" y="7014904"/>
            <a:ext cx="377740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CUENTAS DE PENSIONADOS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16FC27-69CE-E348-9ED2-9876E482D175}"/>
              </a:ext>
            </a:extLst>
          </p:cNvPr>
          <p:cNvSpPr/>
          <p:nvPr/>
        </p:nvSpPr>
        <p:spPr>
          <a:xfrm>
            <a:off x="9068416" y="2583020"/>
            <a:ext cx="3575778" cy="960398"/>
          </a:xfrm>
          <a:prstGeom prst="round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E7CC6EE-52FD-3E42-80AB-4F37C4647799}"/>
              </a:ext>
            </a:extLst>
          </p:cNvPr>
          <p:cNvSpPr/>
          <p:nvPr/>
        </p:nvSpPr>
        <p:spPr>
          <a:xfrm>
            <a:off x="430200" y="2525945"/>
            <a:ext cx="3575778" cy="960398"/>
          </a:xfrm>
          <a:prstGeom prst="round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4F5F1A1-58A7-BB47-AEE0-BD9A90AFFA36}"/>
              </a:ext>
            </a:extLst>
          </p:cNvPr>
          <p:cNvSpPr/>
          <p:nvPr/>
        </p:nvSpPr>
        <p:spPr>
          <a:xfrm>
            <a:off x="8783717" y="7039229"/>
            <a:ext cx="3575778" cy="960398"/>
          </a:xfrm>
          <a:prstGeom prst="round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47FCB5-F938-5047-B6D6-4B25EBC7C687}"/>
              </a:ext>
            </a:extLst>
          </p:cNvPr>
          <p:cNvSpPr/>
          <p:nvPr/>
        </p:nvSpPr>
        <p:spPr>
          <a:xfrm>
            <a:off x="4696327" y="8155715"/>
            <a:ext cx="3575778" cy="960398"/>
          </a:xfrm>
          <a:prstGeom prst="round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F07F668-BCE8-C24E-BC95-40CC7E18704A}"/>
              </a:ext>
            </a:extLst>
          </p:cNvPr>
          <p:cNvSpPr/>
          <p:nvPr/>
        </p:nvSpPr>
        <p:spPr>
          <a:xfrm>
            <a:off x="116497" y="7379947"/>
            <a:ext cx="3575778" cy="960398"/>
          </a:xfrm>
          <a:prstGeom prst="round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30F935-D616-F54F-9DCE-D5C47E5EDA7F}"/>
              </a:ext>
            </a:extLst>
          </p:cNvPr>
          <p:cNvSpPr/>
          <p:nvPr/>
        </p:nvSpPr>
        <p:spPr>
          <a:xfrm>
            <a:off x="4772275" y="1646795"/>
            <a:ext cx="3575778" cy="960398"/>
          </a:xfrm>
          <a:prstGeom prst="round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7" name="Conector recto de flecha 17">
            <a:extLst>
              <a:ext uri="{FF2B5EF4-FFF2-40B4-BE49-F238E27FC236}">
                <a16:creationId xmlns:a16="http://schemas.microsoft.com/office/drawing/2014/main" id="{855C92D7-7596-084E-8197-AC85A0AB13B8}"/>
              </a:ext>
            </a:extLst>
          </p:cNvPr>
          <p:cNvCxnSpPr/>
          <p:nvPr/>
        </p:nvCxnSpPr>
        <p:spPr>
          <a:xfrm flipV="1">
            <a:off x="8988769" y="3797655"/>
            <a:ext cx="1298231" cy="7800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20">
            <a:extLst>
              <a:ext uri="{FF2B5EF4-FFF2-40B4-BE49-F238E27FC236}">
                <a16:creationId xmlns:a16="http://schemas.microsoft.com/office/drawing/2014/main" id="{CBAA731A-950E-5646-9836-CADA1ACFF555}"/>
              </a:ext>
            </a:extLst>
          </p:cNvPr>
          <p:cNvCxnSpPr>
            <a:cxnSpLocks/>
          </p:cNvCxnSpPr>
          <p:nvPr/>
        </p:nvCxnSpPr>
        <p:spPr>
          <a:xfrm flipH="1">
            <a:off x="2816473" y="6185157"/>
            <a:ext cx="875802" cy="9977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21">
            <a:extLst>
              <a:ext uri="{FF2B5EF4-FFF2-40B4-BE49-F238E27FC236}">
                <a16:creationId xmlns:a16="http://schemas.microsoft.com/office/drawing/2014/main" id="{A01EF395-FBBE-1744-8700-08131CC23AE0}"/>
              </a:ext>
            </a:extLst>
          </p:cNvPr>
          <p:cNvCxnSpPr>
            <a:cxnSpLocks/>
          </p:cNvCxnSpPr>
          <p:nvPr/>
        </p:nvCxnSpPr>
        <p:spPr>
          <a:xfrm>
            <a:off x="6472946" y="6319383"/>
            <a:ext cx="29454" cy="17573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22">
            <a:extLst>
              <a:ext uri="{FF2B5EF4-FFF2-40B4-BE49-F238E27FC236}">
                <a16:creationId xmlns:a16="http://schemas.microsoft.com/office/drawing/2014/main" id="{4CA430F4-B7CF-6843-9301-3AA922A690D8}"/>
              </a:ext>
            </a:extLst>
          </p:cNvPr>
          <p:cNvCxnSpPr>
            <a:cxnSpLocks/>
          </p:cNvCxnSpPr>
          <p:nvPr/>
        </p:nvCxnSpPr>
        <p:spPr>
          <a:xfrm>
            <a:off x="8796853" y="6022554"/>
            <a:ext cx="496716" cy="7957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23">
            <a:extLst>
              <a:ext uri="{FF2B5EF4-FFF2-40B4-BE49-F238E27FC236}">
                <a16:creationId xmlns:a16="http://schemas.microsoft.com/office/drawing/2014/main" id="{3B15205D-CDEF-A441-8ED9-A5421F79D57C}"/>
              </a:ext>
            </a:extLst>
          </p:cNvPr>
          <p:cNvCxnSpPr>
            <a:cxnSpLocks/>
          </p:cNvCxnSpPr>
          <p:nvPr/>
        </p:nvCxnSpPr>
        <p:spPr>
          <a:xfrm flipH="1" flipV="1">
            <a:off x="2360966" y="3562569"/>
            <a:ext cx="702135" cy="10836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24">
            <a:extLst>
              <a:ext uri="{FF2B5EF4-FFF2-40B4-BE49-F238E27FC236}">
                <a16:creationId xmlns:a16="http://schemas.microsoft.com/office/drawing/2014/main" id="{1A89A7A9-5141-CC40-84FC-0ABEDA06C899}"/>
              </a:ext>
            </a:extLst>
          </p:cNvPr>
          <p:cNvCxnSpPr>
            <a:cxnSpLocks/>
          </p:cNvCxnSpPr>
          <p:nvPr/>
        </p:nvCxnSpPr>
        <p:spPr>
          <a:xfrm flipH="1" flipV="1">
            <a:off x="6484216" y="2960719"/>
            <a:ext cx="18184" cy="14511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AA82799-CB2E-3649-8DBD-72AAF7952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4945FA-97A0-6A47-8D51-B56927DA0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84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CFIM">
            <a:extLst>
              <a:ext uri="{FF2B5EF4-FFF2-40B4-BE49-F238E27FC236}">
                <a16:creationId xmlns:a16="http://schemas.microsoft.com/office/drawing/2014/main" id="{9BC40095-FF83-C041-AA11-86C0678B2852}"/>
              </a:ext>
            </a:extLst>
          </p:cNvPr>
          <p:cNvSpPr txBox="1"/>
          <p:nvPr/>
        </p:nvSpPr>
        <p:spPr>
          <a:xfrm>
            <a:off x="2999407" y="2300817"/>
            <a:ext cx="6713377" cy="2149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1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13300" dirty="0">
                <a:latin typeface="Bell MT" panose="02020503060305020303" pitchFamily="18" charset="77"/>
              </a:rPr>
              <a:t>PACFIM</a:t>
            </a:r>
          </a:p>
        </p:txBody>
      </p:sp>
      <p:sp>
        <p:nvSpPr>
          <p:cNvPr id="6" name="Línea">
            <a:extLst>
              <a:ext uri="{FF2B5EF4-FFF2-40B4-BE49-F238E27FC236}">
                <a16:creationId xmlns:a16="http://schemas.microsoft.com/office/drawing/2014/main" id="{0B02BC16-E30E-1A4C-892C-1A8A3AA33BB7}"/>
              </a:ext>
            </a:extLst>
          </p:cNvPr>
          <p:cNvSpPr/>
          <p:nvPr/>
        </p:nvSpPr>
        <p:spPr>
          <a:xfrm>
            <a:off x="2454223" y="4386966"/>
            <a:ext cx="7803746" cy="1"/>
          </a:xfrm>
          <a:prstGeom prst="line">
            <a:avLst/>
          </a:prstGeom>
          <a:ln w="2667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/>
          </a:p>
        </p:txBody>
      </p:sp>
      <p:sp>
        <p:nvSpPr>
          <p:cNvPr id="7" name="Programa de Ahorro Cooperativo en Fondos de Inversión Mixtos">
            <a:extLst>
              <a:ext uri="{FF2B5EF4-FFF2-40B4-BE49-F238E27FC236}">
                <a16:creationId xmlns:a16="http://schemas.microsoft.com/office/drawing/2014/main" id="{E3F9BF8C-7C51-C140-B104-19FAE273554B}"/>
              </a:ext>
            </a:extLst>
          </p:cNvPr>
          <p:cNvSpPr txBox="1"/>
          <p:nvPr/>
        </p:nvSpPr>
        <p:spPr>
          <a:xfrm>
            <a:off x="-78874" y="5071051"/>
            <a:ext cx="1316254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2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6000" dirty="0" err="1">
                <a:latin typeface="Bell MT" panose="02020503060305020303" pitchFamily="18" charset="77"/>
              </a:rPr>
              <a:t>Programa</a:t>
            </a:r>
            <a:r>
              <a:rPr sz="6000" dirty="0">
                <a:latin typeface="Bell MT" panose="02020503060305020303" pitchFamily="18" charset="77"/>
              </a:rPr>
              <a:t> de </a:t>
            </a:r>
            <a:r>
              <a:rPr sz="6000" dirty="0" err="1">
                <a:latin typeface="Bell MT" panose="02020503060305020303" pitchFamily="18" charset="77"/>
              </a:rPr>
              <a:t>Ahorro</a:t>
            </a:r>
            <a:r>
              <a:rPr sz="6000" dirty="0">
                <a:latin typeface="Bell MT" panose="02020503060305020303" pitchFamily="18" charset="77"/>
              </a:rPr>
              <a:t> </a:t>
            </a:r>
            <a:r>
              <a:rPr sz="6000" dirty="0" err="1">
                <a:latin typeface="Bell MT" panose="02020503060305020303" pitchFamily="18" charset="77"/>
              </a:rPr>
              <a:t>Cooperativo</a:t>
            </a:r>
            <a:endParaRPr sz="6000" dirty="0">
              <a:latin typeface="Bell MT" panose="02020503060305020303" pitchFamily="18" charset="77"/>
            </a:endParaRPr>
          </a:p>
        </p:txBody>
      </p:sp>
      <p:sp>
        <p:nvSpPr>
          <p:cNvPr id="8" name="Línea">
            <a:extLst>
              <a:ext uri="{FF2B5EF4-FFF2-40B4-BE49-F238E27FC236}">
                <a16:creationId xmlns:a16="http://schemas.microsoft.com/office/drawing/2014/main" id="{E1D797B5-CAF6-CA43-934C-FF196D0C79FE}"/>
              </a:ext>
            </a:extLst>
          </p:cNvPr>
          <p:cNvSpPr/>
          <p:nvPr/>
        </p:nvSpPr>
        <p:spPr>
          <a:xfrm>
            <a:off x="2447757" y="4386966"/>
            <a:ext cx="7816679" cy="1"/>
          </a:xfrm>
          <a:prstGeom prst="line">
            <a:avLst/>
          </a:prstGeom>
          <a:ln w="889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/>
          </a:p>
        </p:txBody>
      </p:sp>
      <p:sp>
        <p:nvSpPr>
          <p:cNvPr id="9" name="Línea">
            <a:extLst>
              <a:ext uri="{FF2B5EF4-FFF2-40B4-BE49-F238E27FC236}">
                <a16:creationId xmlns:a16="http://schemas.microsoft.com/office/drawing/2014/main" id="{42142C00-A600-DA40-9519-040543D5266A}"/>
              </a:ext>
            </a:extLst>
          </p:cNvPr>
          <p:cNvSpPr/>
          <p:nvPr/>
        </p:nvSpPr>
        <p:spPr>
          <a:xfrm>
            <a:off x="2454223" y="2275072"/>
            <a:ext cx="7803746" cy="1"/>
          </a:xfrm>
          <a:prstGeom prst="line">
            <a:avLst/>
          </a:prstGeom>
          <a:ln w="2667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/>
          </a:p>
        </p:txBody>
      </p:sp>
      <p:sp>
        <p:nvSpPr>
          <p:cNvPr id="10" name="Línea">
            <a:extLst>
              <a:ext uri="{FF2B5EF4-FFF2-40B4-BE49-F238E27FC236}">
                <a16:creationId xmlns:a16="http://schemas.microsoft.com/office/drawing/2014/main" id="{C33BD320-F624-0641-97A0-3937E07FA48B}"/>
              </a:ext>
            </a:extLst>
          </p:cNvPr>
          <p:cNvSpPr/>
          <p:nvPr/>
        </p:nvSpPr>
        <p:spPr>
          <a:xfrm>
            <a:off x="2447756" y="2275072"/>
            <a:ext cx="7816680" cy="1"/>
          </a:xfrm>
          <a:prstGeom prst="line">
            <a:avLst/>
          </a:prstGeom>
          <a:ln w="889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/>
          </a:p>
        </p:txBody>
      </p:sp>
      <p:sp>
        <p:nvSpPr>
          <p:cNvPr id="12" name="Programa de Ahorro Cooperativo en Fondos de Inversión Mixtos">
            <a:extLst>
              <a:ext uri="{FF2B5EF4-FFF2-40B4-BE49-F238E27FC236}">
                <a16:creationId xmlns:a16="http://schemas.microsoft.com/office/drawing/2014/main" id="{925046A1-F14F-3C4E-B800-95AFCDE42E91}"/>
              </a:ext>
            </a:extLst>
          </p:cNvPr>
          <p:cNvSpPr txBox="1"/>
          <p:nvPr/>
        </p:nvSpPr>
        <p:spPr>
          <a:xfrm>
            <a:off x="0" y="6360296"/>
            <a:ext cx="1316254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2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6000" dirty="0" err="1">
                <a:latin typeface="Bell MT" panose="02020503060305020303" pitchFamily="18" charset="77"/>
              </a:rPr>
              <a:t>en</a:t>
            </a:r>
            <a:r>
              <a:rPr sz="6000" dirty="0">
                <a:latin typeface="Bell MT" panose="02020503060305020303" pitchFamily="18" charset="77"/>
              </a:rPr>
              <a:t> </a:t>
            </a:r>
            <a:r>
              <a:rPr sz="6000" dirty="0" err="1">
                <a:latin typeface="Bell MT" panose="02020503060305020303" pitchFamily="18" charset="77"/>
              </a:rPr>
              <a:t>Fondos</a:t>
            </a:r>
            <a:r>
              <a:rPr sz="6000" dirty="0">
                <a:latin typeface="Bell MT" panose="02020503060305020303" pitchFamily="18" charset="77"/>
              </a:rPr>
              <a:t> de </a:t>
            </a:r>
            <a:r>
              <a:rPr sz="6000" dirty="0" err="1">
                <a:latin typeface="Bell MT" panose="02020503060305020303" pitchFamily="18" charset="77"/>
              </a:rPr>
              <a:t>Inversión</a:t>
            </a:r>
            <a:r>
              <a:rPr sz="6000" dirty="0">
                <a:latin typeface="Bell MT" panose="02020503060305020303" pitchFamily="18" charset="77"/>
              </a:rPr>
              <a:t> </a:t>
            </a:r>
            <a:r>
              <a:rPr sz="6000" dirty="0" err="1">
                <a:latin typeface="Bell MT" panose="02020503060305020303" pitchFamily="18" charset="77"/>
              </a:rPr>
              <a:t>Mixtos</a:t>
            </a:r>
            <a:endParaRPr sz="6000" dirty="0">
              <a:latin typeface="Bell MT" panose="02020503060305020303" pitchFamily="18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43C88-CEE1-7C46-9D02-1C09EC7A6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48DBB-0B78-754A-9E3E-4B43B149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378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EF54007-429E-E944-AA6F-DF4B3F1D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46" y="130537"/>
            <a:ext cx="11722308" cy="2159000"/>
          </a:xfrm>
        </p:spPr>
        <p:txBody>
          <a:bodyPr>
            <a:noAutofit/>
          </a:bodyPr>
          <a:lstStyle/>
          <a:p>
            <a:r>
              <a:rPr lang="es-ES_tradnl" sz="4800" dirty="0">
                <a:latin typeface="Bell MT" panose="02020503060305020303" pitchFamily="18" charset="77"/>
              </a:rPr>
              <a:t>SEGMENTACIÓN SEGÚN MUNICIPIOS Y CULTIVO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D108C8F-4743-D544-8DD6-730F64A18B30}"/>
              </a:ext>
            </a:extLst>
          </p:cNvPr>
          <p:cNvSpPr txBox="1"/>
          <p:nvPr/>
        </p:nvSpPr>
        <p:spPr>
          <a:xfrm>
            <a:off x="8379372" y="8673298"/>
            <a:ext cx="44444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3600" b="0" dirty="0">
                <a:latin typeface="Bell MT" panose="02020503060305020303" pitchFamily="18" charset="77"/>
              </a:rPr>
              <a:t>GIGANTE, HUILA</a:t>
            </a:r>
            <a:endParaRPr kumimoji="0" lang="es-ES_tradnl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9F1EF64-C68B-D74C-8D2C-10FE949D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69" y="3829987"/>
            <a:ext cx="2803160" cy="280316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F9642ED-DAD4-D643-8C9A-B1D1E2B3C1D9}"/>
              </a:ext>
            </a:extLst>
          </p:cNvPr>
          <p:cNvSpPr/>
          <p:nvPr/>
        </p:nvSpPr>
        <p:spPr>
          <a:xfrm>
            <a:off x="2244027" y="3522687"/>
            <a:ext cx="3632117" cy="3635115"/>
          </a:xfrm>
          <a:prstGeom prst="ellipse">
            <a:avLst/>
          </a:prstGeom>
          <a:noFill/>
          <a:ln w="571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1035337-21AD-2341-9C8C-27D706A98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20"/>
          <a:stretch/>
        </p:blipFill>
        <p:spPr>
          <a:xfrm>
            <a:off x="8379372" y="3997810"/>
            <a:ext cx="1933555" cy="257994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095CA5A8-B351-3940-8EC6-B73BE68AD3E5}"/>
              </a:ext>
            </a:extLst>
          </p:cNvPr>
          <p:cNvSpPr/>
          <p:nvPr/>
        </p:nvSpPr>
        <p:spPr>
          <a:xfrm>
            <a:off x="779489" y="2578308"/>
            <a:ext cx="11722308" cy="5531371"/>
          </a:xfrm>
          <a:prstGeom prst="rect">
            <a:avLst/>
          </a:prstGeom>
          <a:noFill/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Elipse 10">
            <a:extLst>
              <a:ext uri="{FF2B5EF4-FFF2-40B4-BE49-F238E27FC236}">
                <a16:creationId xmlns:a16="http://schemas.microsoft.com/office/drawing/2014/main" id="{384D7C00-80F1-8347-B538-7EC55E2E5D80}"/>
              </a:ext>
            </a:extLst>
          </p:cNvPr>
          <p:cNvSpPr/>
          <p:nvPr/>
        </p:nvSpPr>
        <p:spPr>
          <a:xfrm>
            <a:off x="7464774" y="3470222"/>
            <a:ext cx="3632117" cy="3635115"/>
          </a:xfrm>
          <a:prstGeom prst="ellipse">
            <a:avLst/>
          </a:prstGeom>
          <a:noFill/>
          <a:ln w="571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FCB322-F699-6446-95EF-26022B35F8C5}"/>
              </a:ext>
            </a:extLst>
          </p:cNvPr>
          <p:cNvCxnSpPr/>
          <p:nvPr/>
        </p:nvCxnSpPr>
        <p:spPr>
          <a:xfrm>
            <a:off x="866619" y="1585423"/>
            <a:ext cx="3543300" cy="0"/>
          </a:xfrm>
          <a:prstGeom prst="line">
            <a:avLst/>
          </a:prstGeom>
          <a:noFill/>
          <a:ln w="76200" cap="flat">
            <a:solidFill>
              <a:srgbClr val="00B0F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4B2D24-D771-9E44-91A1-C89C3B2A587B}"/>
              </a:ext>
            </a:extLst>
          </p:cNvPr>
          <p:cNvCxnSpPr/>
          <p:nvPr/>
        </p:nvCxnSpPr>
        <p:spPr>
          <a:xfrm>
            <a:off x="8620200" y="1603302"/>
            <a:ext cx="3543300" cy="0"/>
          </a:xfrm>
          <a:prstGeom prst="line">
            <a:avLst/>
          </a:prstGeom>
          <a:noFill/>
          <a:ln w="76200" cap="flat">
            <a:solidFill>
              <a:srgbClr val="00B0F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43C3A2A-664B-7F4A-9A7A-CCDC24916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EA278E-2A50-B045-88EC-F39770B7D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86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95541844-0CFD-FC41-9C99-2E08D2CC0EC9}"/>
              </a:ext>
            </a:extLst>
          </p:cNvPr>
          <p:cNvSpPr/>
          <p:nvPr/>
        </p:nvSpPr>
        <p:spPr>
          <a:xfrm>
            <a:off x="1371079" y="2575810"/>
            <a:ext cx="10262642" cy="5803692"/>
          </a:xfrm>
          <a:prstGeom prst="ellipse">
            <a:avLst/>
          </a:prstGeom>
          <a:noFill/>
          <a:ln w="571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CE4B8D4-500B-AF4E-868C-1D7E3730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22085"/>
            <a:ext cx="11564287" cy="2159000"/>
          </a:xfrm>
        </p:spPr>
        <p:txBody>
          <a:bodyPr>
            <a:noAutofit/>
          </a:bodyPr>
          <a:lstStyle/>
          <a:p>
            <a:r>
              <a:rPr lang="es-ES_tradnl" sz="4800" dirty="0">
                <a:latin typeface="Bell MT" panose="02020503060305020303" pitchFamily="18" charset="77"/>
              </a:rPr>
              <a:t>AHORROS DE LOS CAMPESINOS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F005B0-0AB5-0143-B7C2-E58B0E672665}"/>
              </a:ext>
            </a:extLst>
          </p:cNvPr>
          <p:cNvSpPr txBox="1"/>
          <p:nvPr/>
        </p:nvSpPr>
        <p:spPr>
          <a:xfrm>
            <a:off x="4800912" y="2902433"/>
            <a:ext cx="38674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AHORROS DE JUAN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172F31-72A8-3249-9834-72939A7BAD3D}"/>
              </a:ext>
            </a:extLst>
          </p:cNvPr>
          <p:cNvSpPr txBox="1"/>
          <p:nvPr/>
        </p:nvSpPr>
        <p:spPr>
          <a:xfrm>
            <a:off x="7174541" y="6749359"/>
            <a:ext cx="38674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AHORROS DE MARÍA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DD65663-5BCF-F94F-BD22-0FD667086C45}"/>
              </a:ext>
            </a:extLst>
          </p:cNvPr>
          <p:cNvSpPr txBox="1"/>
          <p:nvPr/>
        </p:nvSpPr>
        <p:spPr>
          <a:xfrm>
            <a:off x="1947917" y="6644103"/>
            <a:ext cx="38674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b="0" dirty="0">
                <a:latin typeface="Bell MT" panose="02020503060305020303" pitchFamily="18" charset="77"/>
              </a:rPr>
              <a:t>AHORROS DE PEDRO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ell MT" panose="02020503060305020303" pitchFamily="18" charset="77"/>
              <a:sym typeface="Helvetica Neue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18753B-EB51-9148-81FF-BE9E16BA0039}"/>
              </a:ext>
            </a:extLst>
          </p:cNvPr>
          <p:cNvSpPr txBox="1"/>
          <p:nvPr/>
        </p:nvSpPr>
        <p:spPr>
          <a:xfrm>
            <a:off x="4176508" y="9217508"/>
            <a:ext cx="98635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ell MT" panose="02020503060305020303" pitchFamily="18" charset="77"/>
                <a:sym typeface="Helvetica Neue"/>
              </a:rPr>
              <a:t>PACFIM DE CAFICULTORES DE GIGANTE, HUILA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5E5CF5F-1E01-F448-8CF0-6088A6004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0"/>
          <a:stretch/>
        </p:blipFill>
        <p:spPr>
          <a:xfrm>
            <a:off x="5692187" y="3333895"/>
            <a:ext cx="2084911" cy="15110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34162A-CF9D-C844-8F8A-CB4A6DB6E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984" y="5162863"/>
            <a:ext cx="2332576" cy="15864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016C5A-5375-B742-B954-E4C2DACA6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859" y="5253406"/>
            <a:ext cx="2498507" cy="14054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3BB2C0-8660-494F-86EC-61236CB68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1147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33B84A-9D46-A44D-9FAD-F55BA5224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" y="9649208"/>
            <a:ext cx="13004800" cy="1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621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351</Words>
  <Application>Microsoft Macintosh PowerPoint</Application>
  <PresentationFormat>Custom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Bell MT</vt:lpstr>
      <vt:lpstr>Helvetica Light</vt:lpstr>
      <vt:lpstr>Helvetica Neue</vt:lpstr>
      <vt:lpstr>Helvetica Neue Light</vt:lpstr>
      <vt:lpstr>Helvetica Neue Medium</vt:lpstr>
      <vt:lpstr>Helvetica Neue Thin</vt:lpstr>
      <vt:lpstr>Times</vt:lpstr>
      <vt:lpstr>White</vt:lpstr>
      <vt:lpstr>PowerPoint Presentation</vt:lpstr>
      <vt:lpstr>¿Quienes somos?</vt:lpstr>
      <vt:lpstr>PowerPoint Presentation</vt:lpstr>
      <vt:lpstr>PowerPoint Presentation</vt:lpstr>
      <vt:lpstr>CRÉDITOS</vt:lpstr>
      <vt:lpstr>PowerPoint Presentation</vt:lpstr>
      <vt:lpstr>PowerPoint Presentation</vt:lpstr>
      <vt:lpstr>SEGMENTACIÓN SEGÚN MUNICIPIOS Y CULTIVO</vt:lpstr>
      <vt:lpstr>AHORROS DE LOS CAMPESINOS</vt:lpstr>
      <vt:lpstr>PowerPoint Presentation</vt:lpstr>
      <vt:lpstr>¿POR QUÉ PACFIM ES LA MEJOR SOLUCIÓN?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Maria Cardenas Uribe</cp:lastModifiedBy>
  <cp:revision>27</cp:revision>
  <dcterms:modified xsi:type="dcterms:W3CDTF">2019-10-26T20:29:49Z</dcterms:modified>
</cp:coreProperties>
</file>